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3" r:id="rId3"/>
    <p:sldId id="285" r:id="rId4"/>
    <p:sldId id="301" r:id="rId5"/>
    <p:sldId id="286" r:id="rId6"/>
    <p:sldId id="300" r:id="rId7"/>
    <p:sldId id="302" r:id="rId8"/>
    <p:sldId id="269" r:id="rId9"/>
    <p:sldId id="270" r:id="rId10"/>
    <p:sldId id="279" r:id="rId11"/>
    <p:sldId id="280" r:id="rId12"/>
    <p:sldId id="281" r:id="rId13"/>
    <p:sldId id="282" r:id="rId14"/>
    <p:sldId id="271" r:id="rId15"/>
    <p:sldId id="304" r:id="rId16"/>
    <p:sldId id="305" r:id="rId17"/>
    <p:sldId id="277" r:id="rId18"/>
    <p:sldId id="278" r:id="rId19"/>
    <p:sldId id="299" r:id="rId20"/>
    <p:sldId id="303" r:id="rId21"/>
    <p:sldId id="298" r:id="rId22"/>
    <p:sldId id="297" r:id="rId23"/>
    <p:sldId id="289" r:id="rId24"/>
    <p:sldId id="294" r:id="rId25"/>
    <p:sldId id="291" r:id="rId26"/>
    <p:sldId id="290" r:id="rId27"/>
    <p:sldId id="292" r:id="rId28"/>
    <p:sldId id="28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9" d="100"/>
          <a:sy n="69" d="100"/>
        </p:scale>
        <p:origin x="564"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8E15B5-B4FA-4834-90A8-5AB73155078F}"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98492B47-44DA-49BC-9D87-E9CD239B6489}">
      <dgm:prSet/>
      <dgm:spPr/>
      <dgm:t>
        <a:bodyPr/>
        <a:lstStyle/>
        <a:p>
          <a:r>
            <a:rPr lang="en-US" b="1"/>
            <a:t>METHOD:</a:t>
          </a:r>
          <a:endParaRPr lang="en-US"/>
        </a:p>
      </dgm:t>
    </dgm:pt>
    <dgm:pt modelId="{C50DC4F8-9F8B-43A1-87CC-16B8A30DA958}" type="parTrans" cxnId="{81CE4BB0-9F8D-4269-B78B-9121C6B32FDA}">
      <dgm:prSet/>
      <dgm:spPr/>
      <dgm:t>
        <a:bodyPr/>
        <a:lstStyle/>
        <a:p>
          <a:endParaRPr lang="en-US"/>
        </a:p>
      </dgm:t>
    </dgm:pt>
    <dgm:pt modelId="{F02CA0E9-121B-4701-80F2-709B3EFEA63B}" type="sibTrans" cxnId="{81CE4BB0-9F8D-4269-B78B-9121C6B32FDA}">
      <dgm:prSet/>
      <dgm:spPr/>
      <dgm:t>
        <a:bodyPr/>
        <a:lstStyle/>
        <a:p>
          <a:endParaRPr lang="en-US"/>
        </a:p>
      </dgm:t>
    </dgm:pt>
    <dgm:pt modelId="{F6E70543-B72C-46BE-BBC8-802463A508E8}">
      <dgm:prSet/>
      <dgm:spPr/>
      <dgm:t>
        <a:bodyPr/>
        <a:lstStyle/>
        <a:p>
          <a:r>
            <a:rPr lang="en-US" dirty="0"/>
            <a:t>To successfully implement our RailTel safety solutions project, we have followed the following methods:</a:t>
          </a:r>
        </a:p>
      </dgm:t>
    </dgm:pt>
    <dgm:pt modelId="{A935D98B-8DEE-4637-9736-635F66138DA3}" type="parTrans" cxnId="{DA401FE8-1D7D-467B-A896-E48D61FC86D2}">
      <dgm:prSet/>
      <dgm:spPr/>
      <dgm:t>
        <a:bodyPr/>
        <a:lstStyle/>
        <a:p>
          <a:endParaRPr lang="en-US"/>
        </a:p>
      </dgm:t>
    </dgm:pt>
    <dgm:pt modelId="{1C8B98AF-1F96-467D-8303-45E037A6E683}" type="sibTrans" cxnId="{DA401FE8-1D7D-467B-A896-E48D61FC86D2}">
      <dgm:prSet/>
      <dgm:spPr/>
      <dgm:t>
        <a:bodyPr/>
        <a:lstStyle/>
        <a:p>
          <a:endParaRPr lang="en-US"/>
        </a:p>
      </dgm:t>
    </dgm:pt>
    <dgm:pt modelId="{002503B7-2A04-4419-81C1-A68A1A49AE55}">
      <dgm:prSet/>
      <dgm:spPr/>
      <dgm:t>
        <a:bodyPr/>
        <a:lstStyle/>
        <a:p>
          <a:r>
            <a:rPr lang="en-US"/>
            <a:t>1. Project Planning and Requirements Gathering</a:t>
          </a:r>
        </a:p>
      </dgm:t>
    </dgm:pt>
    <dgm:pt modelId="{78E7A4A4-C822-44BF-9776-8FF0F5F5A2BA}" type="parTrans" cxnId="{8210DBDF-90CF-4554-B2E2-CBE7ED3E5434}">
      <dgm:prSet/>
      <dgm:spPr/>
      <dgm:t>
        <a:bodyPr/>
        <a:lstStyle/>
        <a:p>
          <a:endParaRPr lang="en-US"/>
        </a:p>
      </dgm:t>
    </dgm:pt>
    <dgm:pt modelId="{56F794B6-0287-4E26-B411-A4209606D6E7}" type="sibTrans" cxnId="{8210DBDF-90CF-4554-B2E2-CBE7ED3E5434}">
      <dgm:prSet/>
      <dgm:spPr/>
      <dgm:t>
        <a:bodyPr/>
        <a:lstStyle/>
        <a:p>
          <a:endParaRPr lang="en-US"/>
        </a:p>
      </dgm:t>
    </dgm:pt>
    <dgm:pt modelId="{2A2AEDB6-AB38-484A-A8B3-C20EB6A578CB}">
      <dgm:prSet/>
      <dgm:spPr/>
      <dgm:t>
        <a:bodyPr/>
        <a:lstStyle/>
        <a:p>
          <a:r>
            <a:rPr lang="en-US"/>
            <a:t>2. Technology Evaluation and Selection</a:t>
          </a:r>
        </a:p>
      </dgm:t>
    </dgm:pt>
    <dgm:pt modelId="{85BB63CC-A5AC-4122-A36C-1D530BF0E5DE}" type="parTrans" cxnId="{74C2B508-13F9-4458-ACB7-2535183E4E65}">
      <dgm:prSet/>
      <dgm:spPr/>
      <dgm:t>
        <a:bodyPr/>
        <a:lstStyle/>
        <a:p>
          <a:endParaRPr lang="en-US"/>
        </a:p>
      </dgm:t>
    </dgm:pt>
    <dgm:pt modelId="{24CC6B39-5050-417B-9260-3FC8D429BC3C}" type="sibTrans" cxnId="{74C2B508-13F9-4458-ACB7-2535183E4E65}">
      <dgm:prSet/>
      <dgm:spPr/>
      <dgm:t>
        <a:bodyPr/>
        <a:lstStyle/>
        <a:p>
          <a:endParaRPr lang="en-US"/>
        </a:p>
      </dgm:t>
    </dgm:pt>
    <dgm:pt modelId="{ABFFF7B6-2A0E-4FD9-A58A-F41DDF905D0D}">
      <dgm:prSet/>
      <dgm:spPr/>
      <dgm:t>
        <a:bodyPr/>
        <a:lstStyle/>
        <a:p>
          <a:r>
            <a:rPr lang="en-US"/>
            <a:t>3. System Design and Architecture</a:t>
          </a:r>
        </a:p>
      </dgm:t>
    </dgm:pt>
    <dgm:pt modelId="{14340BC2-9CA1-4D97-BF2A-30E9AA9747C2}" type="parTrans" cxnId="{EDDB0FC3-C124-4AEA-B332-F89ADAEF5245}">
      <dgm:prSet/>
      <dgm:spPr/>
      <dgm:t>
        <a:bodyPr/>
        <a:lstStyle/>
        <a:p>
          <a:endParaRPr lang="en-US"/>
        </a:p>
      </dgm:t>
    </dgm:pt>
    <dgm:pt modelId="{1C78C290-C270-4881-9815-CA39A27FBBE5}" type="sibTrans" cxnId="{EDDB0FC3-C124-4AEA-B332-F89ADAEF5245}">
      <dgm:prSet/>
      <dgm:spPr/>
      <dgm:t>
        <a:bodyPr/>
        <a:lstStyle/>
        <a:p>
          <a:endParaRPr lang="en-US"/>
        </a:p>
      </dgm:t>
    </dgm:pt>
    <dgm:pt modelId="{3D449D60-E28E-42D0-85CA-07A06D440E14}">
      <dgm:prSet/>
      <dgm:spPr/>
      <dgm:t>
        <a:bodyPr/>
        <a:lstStyle/>
        <a:p>
          <a:r>
            <a:rPr lang="en-US"/>
            <a:t>4. Prototype Development and Testing</a:t>
          </a:r>
        </a:p>
      </dgm:t>
    </dgm:pt>
    <dgm:pt modelId="{E47EC4C6-51D8-427E-A9D8-2A6E4CF66389}" type="parTrans" cxnId="{15DC2344-0DFA-4B1C-84A5-CFD88797AE01}">
      <dgm:prSet/>
      <dgm:spPr/>
      <dgm:t>
        <a:bodyPr/>
        <a:lstStyle/>
        <a:p>
          <a:endParaRPr lang="en-US"/>
        </a:p>
      </dgm:t>
    </dgm:pt>
    <dgm:pt modelId="{AAAA41CC-DE03-4C52-8E0C-E299657F68FD}" type="sibTrans" cxnId="{15DC2344-0DFA-4B1C-84A5-CFD88797AE01}">
      <dgm:prSet/>
      <dgm:spPr/>
      <dgm:t>
        <a:bodyPr/>
        <a:lstStyle/>
        <a:p>
          <a:endParaRPr lang="en-US"/>
        </a:p>
      </dgm:t>
    </dgm:pt>
    <dgm:pt modelId="{95D563F4-0CAD-47E8-A8A1-EDBDB79B5B18}">
      <dgm:prSet/>
      <dgm:spPr/>
      <dgm:t>
        <a:bodyPr/>
        <a:lstStyle/>
        <a:p>
          <a:r>
            <a:rPr lang="en-US"/>
            <a:t>5. Pilot Deployment and Validation</a:t>
          </a:r>
        </a:p>
      </dgm:t>
    </dgm:pt>
    <dgm:pt modelId="{6F0D6D5A-CADE-4ABA-B6B2-D8007253350A}" type="parTrans" cxnId="{893D68C9-D093-4766-911B-F473675FBBD4}">
      <dgm:prSet/>
      <dgm:spPr/>
      <dgm:t>
        <a:bodyPr/>
        <a:lstStyle/>
        <a:p>
          <a:endParaRPr lang="en-US"/>
        </a:p>
      </dgm:t>
    </dgm:pt>
    <dgm:pt modelId="{E7AE386F-3224-4EBC-8643-F07973A5D607}" type="sibTrans" cxnId="{893D68C9-D093-4766-911B-F473675FBBD4}">
      <dgm:prSet/>
      <dgm:spPr/>
      <dgm:t>
        <a:bodyPr/>
        <a:lstStyle/>
        <a:p>
          <a:endParaRPr lang="en-US"/>
        </a:p>
      </dgm:t>
    </dgm:pt>
    <dgm:pt modelId="{C78B3E7F-6513-4B54-8DD7-4041424985A8}">
      <dgm:prSet/>
      <dgm:spPr/>
      <dgm:t>
        <a:bodyPr/>
        <a:lstStyle/>
        <a:p>
          <a:r>
            <a:rPr lang="en-US"/>
            <a:t>6. Refinement and Optimization</a:t>
          </a:r>
        </a:p>
      </dgm:t>
    </dgm:pt>
    <dgm:pt modelId="{8CD8F1F5-0F66-4DE7-957F-8AC8FD58C993}" type="parTrans" cxnId="{8D9B7A0C-2D75-44D3-BA68-A8A7915AD766}">
      <dgm:prSet/>
      <dgm:spPr/>
      <dgm:t>
        <a:bodyPr/>
        <a:lstStyle/>
        <a:p>
          <a:endParaRPr lang="en-US"/>
        </a:p>
      </dgm:t>
    </dgm:pt>
    <dgm:pt modelId="{71E99D5D-EE6F-4690-9996-A5AD85D26F68}" type="sibTrans" cxnId="{8D9B7A0C-2D75-44D3-BA68-A8A7915AD766}">
      <dgm:prSet/>
      <dgm:spPr/>
      <dgm:t>
        <a:bodyPr/>
        <a:lstStyle/>
        <a:p>
          <a:endParaRPr lang="en-US"/>
        </a:p>
      </dgm:t>
    </dgm:pt>
    <dgm:pt modelId="{8B8C5BE3-C710-4A84-B7B7-E00BCBD6A0AB}">
      <dgm:prSet/>
      <dgm:spPr/>
      <dgm:t>
        <a:bodyPr/>
        <a:lstStyle/>
        <a:p>
          <a:r>
            <a:rPr lang="en-US"/>
            <a:t>7. Full-Scale Deployment and Rollout</a:t>
          </a:r>
        </a:p>
      </dgm:t>
    </dgm:pt>
    <dgm:pt modelId="{BCB06562-CBAE-43B3-AE3F-3DD38318C711}" type="parTrans" cxnId="{DBE051AF-562C-4BB3-B582-932DFD89C2FE}">
      <dgm:prSet/>
      <dgm:spPr/>
      <dgm:t>
        <a:bodyPr/>
        <a:lstStyle/>
        <a:p>
          <a:endParaRPr lang="en-US"/>
        </a:p>
      </dgm:t>
    </dgm:pt>
    <dgm:pt modelId="{B7BEC148-E056-4A49-9973-322F783D83E3}" type="sibTrans" cxnId="{DBE051AF-562C-4BB3-B582-932DFD89C2FE}">
      <dgm:prSet/>
      <dgm:spPr/>
      <dgm:t>
        <a:bodyPr/>
        <a:lstStyle/>
        <a:p>
          <a:endParaRPr lang="en-US"/>
        </a:p>
      </dgm:t>
    </dgm:pt>
    <dgm:pt modelId="{5D325E8D-ECDE-4C9D-9292-4397CE815D40}">
      <dgm:prSet/>
      <dgm:spPr/>
      <dgm:t>
        <a:bodyPr/>
        <a:lstStyle/>
        <a:p>
          <a:r>
            <a:rPr lang="en-US" dirty="0"/>
            <a:t>8. Monitoring, Evaluation, and Continuous Improvement</a:t>
          </a:r>
        </a:p>
      </dgm:t>
    </dgm:pt>
    <dgm:pt modelId="{7F92B145-B047-4247-8041-A0B3E617A3F5}" type="parTrans" cxnId="{4BFAD942-E556-4AC3-A8FE-A1DC4F807382}">
      <dgm:prSet/>
      <dgm:spPr/>
      <dgm:t>
        <a:bodyPr/>
        <a:lstStyle/>
        <a:p>
          <a:endParaRPr lang="en-US"/>
        </a:p>
      </dgm:t>
    </dgm:pt>
    <dgm:pt modelId="{C71BD015-441E-450E-BA8F-80952683D372}" type="sibTrans" cxnId="{4BFAD942-E556-4AC3-A8FE-A1DC4F807382}">
      <dgm:prSet/>
      <dgm:spPr/>
      <dgm:t>
        <a:bodyPr/>
        <a:lstStyle/>
        <a:p>
          <a:endParaRPr lang="en-US"/>
        </a:p>
      </dgm:t>
    </dgm:pt>
    <dgm:pt modelId="{8D1B3808-0592-4E92-AFDE-20F8F8FFD522}" type="pres">
      <dgm:prSet presAssocID="{778E15B5-B4FA-4834-90A8-5AB73155078F}" presName="vert0" presStyleCnt="0">
        <dgm:presLayoutVars>
          <dgm:dir/>
          <dgm:animOne val="branch"/>
          <dgm:animLvl val="lvl"/>
        </dgm:presLayoutVars>
      </dgm:prSet>
      <dgm:spPr/>
    </dgm:pt>
    <dgm:pt modelId="{A26DDDE1-BAB1-4536-B6B3-4C71139AAE69}" type="pres">
      <dgm:prSet presAssocID="{98492B47-44DA-49BC-9D87-E9CD239B6489}" presName="thickLine" presStyleLbl="alignNode1" presStyleIdx="0" presStyleCnt="10"/>
      <dgm:spPr/>
    </dgm:pt>
    <dgm:pt modelId="{6E722292-C504-4DD5-8706-7D69DA41447F}" type="pres">
      <dgm:prSet presAssocID="{98492B47-44DA-49BC-9D87-E9CD239B6489}" presName="horz1" presStyleCnt="0"/>
      <dgm:spPr/>
    </dgm:pt>
    <dgm:pt modelId="{A380061C-B621-41E3-BBCE-6CC14696951F}" type="pres">
      <dgm:prSet presAssocID="{98492B47-44DA-49BC-9D87-E9CD239B6489}" presName="tx1" presStyleLbl="revTx" presStyleIdx="0" presStyleCnt="10"/>
      <dgm:spPr/>
    </dgm:pt>
    <dgm:pt modelId="{5DF3DFE8-C60D-4753-AE9A-6527CB8D94A2}" type="pres">
      <dgm:prSet presAssocID="{98492B47-44DA-49BC-9D87-E9CD239B6489}" presName="vert1" presStyleCnt="0"/>
      <dgm:spPr/>
    </dgm:pt>
    <dgm:pt modelId="{6A8B4E02-7329-4120-9B9F-7005C71CA596}" type="pres">
      <dgm:prSet presAssocID="{F6E70543-B72C-46BE-BBC8-802463A508E8}" presName="thickLine" presStyleLbl="alignNode1" presStyleIdx="1" presStyleCnt="10"/>
      <dgm:spPr/>
    </dgm:pt>
    <dgm:pt modelId="{A397F2AA-CACF-4D06-BA29-974039678D26}" type="pres">
      <dgm:prSet presAssocID="{F6E70543-B72C-46BE-BBC8-802463A508E8}" presName="horz1" presStyleCnt="0"/>
      <dgm:spPr/>
    </dgm:pt>
    <dgm:pt modelId="{715624A8-0B20-4D59-8281-113AD6D433CC}" type="pres">
      <dgm:prSet presAssocID="{F6E70543-B72C-46BE-BBC8-802463A508E8}" presName="tx1" presStyleLbl="revTx" presStyleIdx="1" presStyleCnt="10"/>
      <dgm:spPr/>
    </dgm:pt>
    <dgm:pt modelId="{CA94C78D-80F4-41D2-B7DA-8676D22BC204}" type="pres">
      <dgm:prSet presAssocID="{F6E70543-B72C-46BE-BBC8-802463A508E8}" presName="vert1" presStyleCnt="0"/>
      <dgm:spPr/>
    </dgm:pt>
    <dgm:pt modelId="{FA087BF3-282A-4C68-8249-F142547BF212}" type="pres">
      <dgm:prSet presAssocID="{002503B7-2A04-4419-81C1-A68A1A49AE55}" presName="thickLine" presStyleLbl="alignNode1" presStyleIdx="2" presStyleCnt="10"/>
      <dgm:spPr/>
    </dgm:pt>
    <dgm:pt modelId="{9DCB63FC-38E7-4D65-8BD3-D6BCE446FA73}" type="pres">
      <dgm:prSet presAssocID="{002503B7-2A04-4419-81C1-A68A1A49AE55}" presName="horz1" presStyleCnt="0"/>
      <dgm:spPr/>
    </dgm:pt>
    <dgm:pt modelId="{2B6494C3-C6FB-437C-9459-428A0FA9204B}" type="pres">
      <dgm:prSet presAssocID="{002503B7-2A04-4419-81C1-A68A1A49AE55}" presName="tx1" presStyleLbl="revTx" presStyleIdx="2" presStyleCnt="10"/>
      <dgm:spPr/>
    </dgm:pt>
    <dgm:pt modelId="{316ECE58-6D2E-4C31-9DD2-7968FA5E3B35}" type="pres">
      <dgm:prSet presAssocID="{002503B7-2A04-4419-81C1-A68A1A49AE55}" presName="vert1" presStyleCnt="0"/>
      <dgm:spPr/>
    </dgm:pt>
    <dgm:pt modelId="{7CDEDE05-E196-45AE-A2F0-74C0042E9BE8}" type="pres">
      <dgm:prSet presAssocID="{2A2AEDB6-AB38-484A-A8B3-C20EB6A578CB}" presName="thickLine" presStyleLbl="alignNode1" presStyleIdx="3" presStyleCnt="10"/>
      <dgm:spPr/>
    </dgm:pt>
    <dgm:pt modelId="{DC9C1C96-F64D-4E2F-92DC-38A5F4F13A1D}" type="pres">
      <dgm:prSet presAssocID="{2A2AEDB6-AB38-484A-A8B3-C20EB6A578CB}" presName="horz1" presStyleCnt="0"/>
      <dgm:spPr/>
    </dgm:pt>
    <dgm:pt modelId="{32A82109-0F3F-45D9-A38E-D66ED279C615}" type="pres">
      <dgm:prSet presAssocID="{2A2AEDB6-AB38-484A-A8B3-C20EB6A578CB}" presName="tx1" presStyleLbl="revTx" presStyleIdx="3" presStyleCnt="10"/>
      <dgm:spPr/>
    </dgm:pt>
    <dgm:pt modelId="{247BABA8-1C43-4161-BBCF-49DE7E800631}" type="pres">
      <dgm:prSet presAssocID="{2A2AEDB6-AB38-484A-A8B3-C20EB6A578CB}" presName="vert1" presStyleCnt="0"/>
      <dgm:spPr/>
    </dgm:pt>
    <dgm:pt modelId="{72AD0C0B-854E-420E-90B1-DF8731245937}" type="pres">
      <dgm:prSet presAssocID="{ABFFF7B6-2A0E-4FD9-A58A-F41DDF905D0D}" presName="thickLine" presStyleLbl="alignNode1" presStyleIdx="4" presStyleCnt="10"/>
      <dgm:spPr/>
    </dgm:pt>
    <dgm:pt modelId="{BD7CC2E0-E160-4A34-B1FF-498740278B07}" type="pres">
      <dgm:prSet presAssocID="{ABFFF7B6-2A0E-4FD9-A58A-F41DDF905D0D}" presName="horz1" presStyleCnt="0"/>
      <dgm:spPr/>
    </dgm:pt>
    <dgm:pt modelId="{F79434F4-BDCF-4CAC-94A3-138151329586}" type="pres">
      <dgm:prSet presAssocID="{ABFFF7B6-2A0E-4FD9-A58A-F41DDF905D0D}" presName="tx1" presStyleLbl="revTx" presStyleIdx="4" presStyleCnt="10"/>
      <dgm:spPr/>
    </dgm:pt>
    <dgm:pt modelId="{8EE071C2-54F5-48EE-98C5-D1F832E6682E}" type="pres">
      <dgm:prSet presAssocID="{ABFFF7B6-2A0E-4FD9-A58A-F41DDF905D0D}" presName="vert1" presStyleCnt="0"/>
      <dgm:spPr/>
    </dgm:pt>
    <dgm:pt modelId="{A75D1FF9-8EFB-4514-9D4F-4AF6CAF192A1}" type="pres">
      <dgm:prSet presAssocID="{3D449D60-E28E-42D0-85CA-07A06D440E14}" presName="thickLine" presStyleLbl="alignNode1" presStyleIdx="5" presStyleCnt="10"/>
      <dgm:spPr/>
    </dgm:pt>
    <dgm:pt modelId="{114D4DDC-F62F-4601-ABE0-A4CDC7C4C9DF}" type="pres">
      <dgm:prSet presAssocID="{3D449D60-E28E-42D0-85CA-07A06D440E14}" presName="horz1" presStyleCnt="0"/>
      <dgm:spPr/>
    </dgm:pt>
    <dgm:pt modelId="{25BBBD71-C5E2-4661-AB44-20CF184740F4}" type="pres">
      <dgm:prSet presAssocID="{3D449D60-E28E-42D0-85CA-07A06D440E14}" presName="tx1" presStyleLbl="revTx" presStyleIdx="5" presStyleCnt="10"/>
      <dgm:spPr/>
    </dgm:pt>
    <dgm:pt modelId="{55519EE7-E3E9-43E9-B5A5-93D915125B09}" type="pres">
      <dgm:prSet presAssocID="{3D449D60-E28E-42D0-85CA-07A06D440E14}" presName="vert1" presStyleCnt="0"/>
      <dgm:spPr/>
    </dgm:pt>
    <dgm:pt modelId="{B5F13ABE-97D6-4741-A2D3-D7DB856BAECB}" type="pres">
      <dgm:prSet presAssocID="{95D563F4-0CAD-47E8-A8A1-EDBDB79B5B18}" presName="thickLine" presStyleLbl="alignNode1" presStyleIdx="6" presStyleCnt="10"/>
      <dgm:spPr/>
    </dgm:pt>
    <dgm:pt modelId="{8F8029CA-2DE9-4F37-9901-5B509AEBBC17}" type="pres">
      <dgm:prSet presAssocID="{95D563F4-0CAD-47E8-A8A1-EDBDB79B5B18}" presName="horz1" presStyleCnt="0"/>
      <dgm:spPr/>
    </dgm:pt>
    <dgm:pt modelId="{87B91D00-849A-4B6A-BAFB-B27E96B28000}" type="pres">
      <dgm:prSet presAssocID="{95D563F4-0CAD-47E8-A8A1-EDBDB79B5B18}" presName="tx1" presStyleLbl="revTx" presStyleIdx="6" presStyleCnt="10"/>
      <dgm:spPr/>
    </dgm:pt>
    <dgm:pt modelId="{1F205142-CD4C-45AB-B970-FFC4FC343533}" type="pres">
      <dgm:prSet presAssocID="{95D563F4-0CAD-47E8-A8A1-EDBDB79B5B18}" presName="vert1" presStyleCnt="0"/>
      <dgm:spPr/>
    </dgm:pt>
    <dgm:pt modelId="{2681A230-E0E5-46AF-9C92-0BA9FCD3F6F9}" type="pres">
      <dgm:prSet presAssocID="{C78B3E7F-6513-4B54-8DD7-4041424985A8}" presName="thickLine" presStyleLbl="alignNode1" presStyleIdx="7" presStyleCnt="10"/>
      <dgm:spPr/>
    </dgm:pt>
    <dgm:pt modelId="{F7060E6B-7F49-4E80-B7E6-CD7D07E6DA94}" type="pres">
      <dgm:prSet presAssocID="{C78B3E7F-6513-4B54-8DD7-4041424985A8}" presName="horz1" presStyleCnt="0"/>
      <dgm:spPr/>
    </dgm:pt>
    <dgm:pt modelId="{01D78C19-0583-4A37-BEB0-3531E470E83B}" type="pres">
      <dgm:prSet presAssocID="{C78B3E7F-6513-4B54-8DD7-4041424985A8}" presName="tx1" presStyleLbl="revTx" presStyleIdx="7" presStyleCnt="10"/>
      <dgm:spPr/>
    </dgm:pt>
    <dgm:pt modelId="{D1741D42-A23B-4773-9E8B-00850736FDAC}" type="pres">
      <dgm:prSet presAssocID="{C78B3E7F-6513-4B54-8DD7-4041424985A8}" presName="vert1" presStyleCnt="0"/>
      <dgm:spPr/>
    </dgm:pt>
    <dgm:pt modelId="{C436920C-1489-4C1E-A81B-7930173332E8}" type="pres">
      <dgm:prSet presAssocID="{8B8C5BE3-C710-4A84-B7B7-E00BCBD6A0AB}" presName="thickLine" presStyleLbl="alignNode1" presStyleIdx="8" presStyleCnt="10"/>
      <dgm:spPr/>
    </dgm:pt>
    <dgm:pt modelId="{9DC08949-0D12-415A-BB83-84D0A3E5CFE7}" type="pres">
      <dgm:prSet presAssocID="{8B8C5BE3-C710-4A84-B7B7-E00BCBD6A0AB}" presName="horz1" presStyleCnt="0"/>
      <dgm:spPr/>
    </dgm:pt>
    <dgm:pt modelId="{11D91BC4-2C2D-41ED-874B-5F1F1125A47B}" type="pres">
      <dgm:prSet presAssocID="{8B8C5BE3-C710-4A84-B7B7-E00BCBD6A0AB}" presName="tx1" presStyleLbl="revTx" presStyleIdx="8" presStyleCnt="10"/>
      <dgm:spPr/>
    </dgm:pt>
    <dgm:pt modelId="{EC8D8CCA-6CA2-4FA3-8EC4-621D8EF41875}" type="pres">
      <dgm:prSet presAssocID="{8B8C5BE3-C710-4A84-B7B7-E00BCBD6A0AB}" presName="vert1" presStyleCnt="0"/>
      <dgm:spPr/>
    </dgm:pt>
    <dgm:pt modelId="{CE26327F-1D31-4DD2-9B1D-7513ACB0FBB1}" type="pres">
      <dgm:prSet presAssocID="{5D325E8D-ECDE-4C9D-9292-4397CE815D40}" presName="thickLine" presStyleLbl="alignNode1" presStyleIdx="9" presStyleCnt="10"/>
      <dgm:spPr/>
    </dgm:pt>
    <dgm:pt modelId="{588794CA-B67B-4F87-ABF0-81C767351A84}" type="pres">
      <dgm:prSet presAssocID="{5D325E8D-ECDE-4C9D-9292-4397CE815D40}" presName="horz1" presStyleCnt="0"/>
      <dgm:spPr/>
    </dgm:pt>
    <dgm:pt modelId="{62035A81-EA13-40FC-8936-23C930B5DCD6}" type="pres">
      <dgm:prSet presAssocID="{5D325E8D-ECDE-4C9D-9292-4397CE815D40}" presName="tx1" presStyleLbl="revTx" presStyleIdx="9" presStyleCnt="10"/>
      <dgm:spPr/>
    </dgm:pt>
    <dgm:pt modelId="{95A75727-CA4F-44B0-975C-52AC1CA0F729}" type="pres">
      <dgm:prSet presAssocID="{5D325E8D-ECDE-4C9D-9292-4397CE815D40}" presName="vert1" presStyleCnt="0"/>
      <dgm:spPr/>
    </dgm:pt>
  </dgm:ptLst>
  <dgm:cxnLst>
    <dgm:cxn modelId="{F0029401-1325-4644-A30C-3D8D8A3798F2}" type="presOf" srcId="{95D563F4-0CAD-47E8-A8A1-EDBDB79B5B18}" destId="{87B91D00-849A-4B6A-BAFB-B27E96B28000}" srcOrd="0" destOrd="0" presId="urn:microsoft.com/office/officeart/2008/layout/LinedList"/>
    <dgm:cxn modelId="{74C2B508-13F9-4458-ACB7-2535183E4E65}" srcId="{778E15B5-B4FA-4834-90A8-5AB73155078F}" destId="{2A2AEDB6-AB38-484A-A8B3-C20EB6A578CB}" srcOrd="3" destOrd="0" parTransId="{85BB63CC-A5AC-4122-A36C-1D530BF0E5DE}" sibTransId="{24CC6B39-5050-417B-9260-3FC8D429BC3C}"/>
    <dgm:cxn modelId="{8D9B7A0C-2D75-44D3-BA68-A8A7915AD766}" srcId="{778E15B5-B4FA-4834-90A8-5AB73155078F}" destId="{C78B3E7F-6513-4B54-8DD7-4041424985A8}" srcOrd="7" destOrd="0" parTransId="{8CD8F1F5-0F66-4DE7-957F-8AC8FD58C993}" sibTransId="{71E99D5D-EE6F-4690-9996-A5AD85D26F68}"/>
    <dgm:cxn modelId="{19E02628-B7A1-45F5-A77A-67FA134B78EF}" type="presOf" srcId="{ABFFF7B6-2A0E-4FD9-A58A-F41DDF905D0D}" destId="{F79434F4-BDCF-4CAC-94A3-138151329586}" srcOrd="0" destOrd="0" presId="urn:microsoft.com/office/officeart/2008/layout/LinedList"/>
    <dgm:cxn modelId="{2808DD3E-377B-4E23-8C98-69058A165E12}" type="presOf" srcId="{5D325E8D-ECDE-4C9D-9292-4397CE815D40}" destId="{62035A81-EA13-40FC-8936-23C930B5DCD6}" srcOrd="0" destOrd="0" presId="urn:microsoft.com/office/officeart/2008/layout/LinedList"/>
    <dgm:cxn modelId="{4BFAD942-E556-4AC3-A8FE-A1DC4F807382}" srcId="{778E15B5-B4FA-4834-90A8-5AB73155078F}" destId="{5D325E8D-ECDE-4C9D-9292-4397CE815D40}" srcOrd="9" destOrd="0" parTransId="{7F92B145-B047-4247-8041-A0B3E617A3F5}" sibTransId="{C71BD015-441E-450E-BA8F-80952683D372}"/>
    <dgm:cxn modelId="{15DC2344-0DFA-4B1C-84A5-CFD88797AE01}" srcId="{778E15B5-B4FA-4834-90A8-5AB73155078F}" destId="{3D449D60-E28E-42D0-85CA-07A06D440E14}" srcOrd="5" destOrd="0" parTransId="{E47EC4C6-51D8-427E-A9D8-2A6E4CF66389}" sibTransId="{AAAA41CC-DE03-4C52-8E0C-E299657F68FD}"/>
    <dgm:cxn modelId="{01923665-2708-4605-83DA-EA3DE8E4B58E}" type="presOf" srcId="{2A2AEDB6-AB38-484A-A8B3-C20EB6A578CB}" destId="{32A82109-0F3F-45D9-A38E-D66ED279C615}" srcOrd="0" destOrd="0" presId="urn:microsoft.com/office/officeart/2008/layout/LinedList"/>
    <dgm:cxn modelId="{19D0FD55-6876-4D2A-8A79-3D002CEEA6AE}" type="presOf" srcId="{98492B47-44DA-49BC-9D87-E9CD239B6489}" destId="{A380061C-B621-41E3-BBCE-6CC14696951F}" srcOrd="0" destOrd="0" presId="urn:microsoft.com/office/officeart/2008/layout/LinedList"/>
    <dgm:cxn modelId="{1DF42D94-BF49-4814-BA5E-7DCC2168B491}" type="presOf" srcId="{002503B7-2A04-4419-81C1-A68A1A49AE55}" destId="{2B6494C3-C6FB-437C-9459-428A0FA9204B}" srcOrd="0" destOrd="0" presId="urn:microsoft.com/office/officeart/2008/layout/LinedList"/>
    <dgm:cxn modelId="{759F47A0-68ED-4B16-B1C4-3C1A700C48BF}" type="presOf" srcId="{778E15B5-B4FA-4834-90A8-5AB73155078F}" destId="{8D1B3808-0592-4E92-AFDE-20F8F8FFD522}" srcOrd="0" destOrd="0" presId="urn:microsoft.com/office/officeart/2008/layout/LinedList"/>
    <dgm:cxn modelId="{61752FA3-3B06-4B6A-BA6C-EF343425CDD9}" type="presOf" srcId="{3D449D60-E28E-42D0-85CA-07A06D440E14}" destId="{25BBBD71-C5E2-4661-AB44-20CF184740F4}" srcOrd="0" destOrd="0" presId="urn:microsoft.com/office/officeart/2008/layout/LinedList"/>
    <dgm:cxn modelId="{410308A9-75B4-4AC1-92EA-42A6FF1BD179}" type="presOf" srcId="{F6E70543-B72C-46BE-BBC8-802463A508E8}" destId="{715624A8-0B20-4D59-8281-113AD6D433CC}" srcOrd="0" destOrd="0" presId="urn:microsoft.com/office/officeart/2008/layout/LinedList"/>
    <dgm:cxn modelId="{20F10AAC-D6BB-414B-A824-27A528E2E1B2}" type="presOf" srcId="{8B8C5BE3-C710-4A84-B7B7-E00BCBD6A0AB}" destId="{11D91BC4-2C2D-41ED-874B-5F1F1125A47B}" srcOrd="0" destOrd="0" presId="urn:microsoft.com/office/officeart/2008/layout/LinedList"/>
    <dgm:cxn modelId="{DBE051AF-562C-4BB3-B582-932DFD89C2FE}" srcId="{778E15B5-B4FA-4834-90A8-5AB73155078F}" destId="{8B8C5BE3-C710-4A84-B7B7-E00BCBD6A0AB}" srcOrd="8" destOrd="0" parTransId="{BCB06562-CBAE-43B3-AE3F-3DD38318C711}" sibTransId="{B7BEC148-E056-4A49-9973-322F783D83E3}"/>
    <dgm:cxn modelId="{81CE4BB0-9F8D-4269-B78B-9121C6B32FDA}" srcId="{778E15B5-B4FA-4834-90A8-5AB73155078F}" destId="{98492B47-44DA-49BC-9D87-E9CD239B6489}" srcOrd="0" destOrd="0" parTransId="{C50DC4F8-9F8B-43A1-87CC-16B8A30DA958}" sibTransId="{F02CA0E9-121B-4701-80F2-709B3EFEA63B}"/>
    <dgm:cxn modelId="{2DDEE3BF-5269-4D39-987B-D9FB17DC7AEB}" type="presOf" srcId="{C78B3E7F-6513-4B54-8DD7-4041424985A8}" destId="{01D78C19-0583-4A37-BEB0-3531E470E83B}" srcOrd="0" destOrd="0" presId="urn:microsoft.com/office/officeart/2008/layout/LinedList"/>
    <dgm:cxn modelId="{EDDB0FC3-C124-4AEA-B332-F89ADAEF5245}" srcId="{778E15B5-B4FA-4834-90A8-5AB73155078F}" destId="{ABFFF7B6-2A0E-4FD9-A58A-F41DDF905D0D}" srcOrd="4" destOrd="0" parTransId="{14340BC2-9CA1-4D97-BF2A-30E9AA9747C2}" sibTransId="{1C78C290-C270-4881-9815-CA39A27FBBE5}"/>
    <dgm:cxn modelId="{893D68C9-D093-4766-911B-F473675FBBD4}" srcId="{778E15B5-B4FA-4834-90A8-5AB73155078F}" destId="{95D563F4-0CAD-47E8-A8A1-EDBDB79B5B18}" srcOrd="6" destOrd="0" parTransId="{6F0D6D5A-CADE-4ABA-B6B2-D8007253350A}" sibTransId="{E7AE386F-3224-4EBC-8643-F07973A5D607}"/>
    <dgm:cxn modelId="{8210DBDF-90CF-4554-B2E2-CBE7ED3E5434}" srcId="{778E15B5-B4FA-4834-90A8-5AB73155078F}" destId="{002503B7-2A04-4419-81C1-A68A1A49AE55}" srcOrd="2" destOrd="0" parTransId="{78E7A4A4-C822-44BF-9776-8FF0F5F5A2BA}" sibTransId="{56F794B6-0287-4E26-B411-A4209606D6E7}"/>
    <dgm:cxn modelId="{DA401FE8-1D7D-467B-A896-E48D61FC86D2}" srcId="{778E15B5-B4FA-4834-90A8-5AB73155078F}" destId="{F6E70543-B72C-46BE-BBC8-802463A508E8}" srcOrd="1" destOrd="0" parTransId="{A935D98B-8DEE-4637-9736-635F66138DA3}" sibTransId="{1C8B98AF-1F96-467D-8303-45E037A6E683}"/>
    <dgm:cxn modelId="{553D89A3-1153-4D52-81DA-C2FE4AA690A9}" type="presParOf" srcId="{8D1B3808-0592-4E92-AFDE-20F8F8FFD522}" destId="{A26DDDE1-BAB1-4536-B6B3-4C71139AAE69}" srcOrd="0" destOrd="0" presId="urn:microsoft.com/office/officeart/2008/layout/LinedList"/>
    <dgm:cxn modelId="{85EB3602-3862-4F3F-A7DF-05DAAE654D04}" type="presParOf" srcId="{8D1B3808-0592-4E92-AFDE-20F8F8FFD522}" destId="{6E722292-C504-4DD5-8706-7D69DA41447F}" srcOrd="1" destOrd="0" presId="urn:microsoft.com/office/officeart/2008/layout/LinedList"/>
    <dgm:cxn modelId="{01CFD4F5-D010-4ED2-A782-7619D7BC366A}" type="presParOf" srcId="{6E722292-C504-4DD5-8706-7D69DA41447F}" destId="{A380061C-B621-41E3-BBCE-6CC14696951F}" srcOrd="0" destOrd="0" presId="urn:microsoft.com/office/officeart/2008/layout/LinedList"/>
    <dgm:cxn modelId="{60E4C862-7185-495A-A631-0F35B59D7BD4}" type="presParOf" srcId="{6E722292-C504-4DD5-8706-7D69DA41447F}" destId="{5DF3DFE8-C60D-4753-AE9A-6527CB8D94A2}" srcOrd="1" destOrd="0" presId="urn:microsoft.com/office/officeart/2008/layout/LinedList"/>
    <dgm:cxn modelId="{B25E34FC-3F8E-4810-8DD9-F06B6A1E4FC6}" type="presParOf" srcId="{8D1B3808-0592-4E92-AFDE-20F8F8FFD522}" destId="{6A8B4E02-7329-4120-9B9F-7005C71CA596}" srcOrd="2" destOrd="0" presId="urn:microsoft.com/office/officeart/2008/layout/LinedList"/>
    <dgm:cxn modelId="{8F7F0AD4-8837-4951-945E-4C098DE54C01}" type="presParOf" srcId="{8D1B3808-0592-4E92-AFDE-20F8F8FFD522}" destId="{A397F2AA-CACF-4D06-BA29-974039678D26}" srcOrd="3" destOrd="0" presId="urn:microsoft.com/office/officeart/2008/layout/LinedList"/>
    <dgm:cxn modelId="{22940A8F-8953-47AF-8A96-18E6C50DC912}" type="presParOf" srcId="{A397F2AA-CACF-4D06-BA29-974039678D26}" destId="{715624A8-0B20-4D59-8281-113AD6D433CC}" srcOrd="0" destOrd="0" presId="urn:microsoft.com/office/officeart/2008/layout/LinedList"/>
    <dgm:cxn modelId="{C80C7BFE-16D1-4932-8C49-D4B3A487A78A}" type="presParOf" srcId="{A397F2AA-CACF-4D06-BA29-974039678D26}" destId="{CA94C78D-80F4-41D2-B7DA-8676D22BC204}" srcOrd="1" destOrd="0" presId="urn:microsoft.com/office/officeart/2008/layout/LinedList"/>
    <dgm:cxn modelId="{B4B58239-4D48-4C7B-9299-816D1C4A1BDF}" type="presParOf" srcId="{8D1B3808-0592-4E92-AFDE-20F8F8FFD522}" destId="{FA087BF3-282A-4C68-8249-F142547BF212}" srcOrd="4" destOrd="0" presId="urn:microsoft.com/office/officeart/2008/layout/LinedList"/>
    <dgm:cxn modelId="{4F35623B-EB6D-4063-B2A3-1001B0F9E3F4}" type="presParOf" srcId="{8D1B3808-0592-4E92-AFDE-20F8F8FFD522}" destId="{9DCB63FC-38E7-4D65-8BD3-D6BCE446FA73}" srcOrd="5" destOrd="0" presId="urn:microsoft.com/office/officeart/2008/layout/LinedList"/>
    <dgm:cxn modelId="{0A3D149B-B2BA-49F2-91B9-5FE8AF3A777A}" type="presParOf" srcId="{9DCB63FC-38E7-4D65-8BD3-D6BCE446FA73}" destId="{2B6494C3-C6FB-437C-9459-428A0FA9204B}" srcOrd="0" destOrd="0" presId="urn:microsoft.com/office/officeart/2008/layout/LinedList"/>
    <dgm:cxn modelId="{504BA383-59AA-423A-900D-216FBC522798}" type="presParOf" srcId="{9DCB63FC-38E7-4D65-8BD3-D6BCE446FA73}" destId="{316ECE58-6D2E-4C31-9DD2-7968FA5E3B35}" srcOrd="1" destOrd="0" presId="urn:microsoft.com/office/officeart/2008/layout/LinedList"/>
    <dgm:cxn modelId="{D888C016-3385-4371-AEFA-6DF006D737A0}" type="presParOf" srcId="{8D1B3808-0592-4E92-AFDE-20F8F8FFD522}" destId="{7CDEDE05-E196-45AE-A2F0-74C0042E9BE8}" srcOrd="6" destOrd="0" presId="urn:microsoft.com/office/officeart/2008/layout/LinedList"/>
    <dgm:cxn modelId="{132BE4D3-47F9-46D6-896A-37BB1AFE61FB}" type="presParOf" srcId="{8D1B3808-0592-4E92-AFDE-20F8F8FFD522}" destId="{DC9C1C96-F64D-4E2F-92DC-38A5F4F13A1D}" srcOrd="7" destOrd="0" presId="urn:microsoft.com/office/officeart/2008/layout/LinedList"/>
    <dgm:cxn modelId="{37EA82FA-97CC-42F7-98B5-A94865F6EE57}" type="presParOf" srcId="{DC9C1C96-F64D-4E2F-92DC-38A5F4F13A1D}" destId="{32A82109-0F3F-45D9-A38E-D66ED279C615}" srcOrd="0" destOrd="0" presId="urn:microsoft.com/office/officeart/2008/layout/LinedList"/>
    <dgm:cxn modelId="{BD613D53-8944-4EDE-A916-7B5586BB3241}" type="presParOf" srcId="{DC9C1C96-F64D-4E2F-92DC-38A5F4F13A1D}" destId="{247BABA8-1C43-4161-BBCF-49DE7E800631}" srcOrd="1" destOrd="0" presId="urn:microsoft.com/office/officeart/2008/layout/LinedList"/>
    <dgm:cxn modelId="{06F5B13B-D174-4870-8036-666E1C9B023B}" type="presParOf" srcId="{8D1B3808-0592-4E92-AFDE-20F8F8FFD522}" destId="{72AD0C0B-854E-420E-90B1-DF8731245937}" srcOrd="8" destOrd="0" presId="urn:microsoft.com/office/officeart/2008/layout/LinedList"/>
    <dgm:cxn modelId="{2B22927E-0601-45DB-B5B7-BE93AA1A8BBA}" type="presParOf" srcId="{8D1B3808-0592-4E92-AFDE-20F8F8FFD522}" destId="{BD7CC2E0-E160-4A34-B1FF-498740278B07}" srcOrd="9" destOrd="0" presId="urn:microsoft.com/office/officeart/2008/layout/LinedList"/>
    <dgm:cxn modelId="{F8D31617-92B1-49F2-A774-6279687E613E}" type="presParOf" srcId="{BD7CC2E0-E160-4A34-B1FF-498740278B07}" destId="{F79434F4-BDCF-4CAC-94A3-138151329586}" srcOrd="0" destOrd="0" presId="urn:microsoft.com/office/officeart/2008/layout/LinedList"/>
    <dgm:cxn modelId="{7B2D73C5-6EF0-411D-9F24-BC8631C1C0C2}" type="presParOf" srcId="{BD7CC2E0-E160-4A34-B1FF-498740278B07}" destId="{8EE071C2-54F5-48EE-98C5-D1F832E6682E}" srcOrd="1" destOrd="0" presId="urn:microsoft.com/office/officeart/2008/layout/LinedList"/>
    <dgm:cxn modelId="{C08FA133-DEA6-44C3-B235-22DDB8E069C9}" type="presParOf" srcId="{8D1B3808-0592-4E92-AFDE-20F8F8FFD522}" destId="{A75D1FF9-8EFB-4514-9D4F-4AF6CAF192A1}" srcOrd="10" destOrd="0" presId="urn:microsoft.com/office/officeart/2008/layout/LinedList"/>
    <dgm:cxn modelId="{9C0DFAB3-C8C0-4E56-BD74-8CAF3A54F84E}" type="presParOf" srcId="{8D1B3808-0592-4E92-AFDE-20F8F8FFD522}" destId="{114D4DDC-F62F-4601-ABE0-A4CDC7C4C9DF}" srcOrd="11" destOrd="0" presId="urn:microsoft.com/office/officeart/2008/layout/LinedList"/>
    <dgm:cxn modelId="{3A828A44-A61C-410A-9202-E74EF309AF24}" type="presParOf" srcId="{114D4DDC-F62F-4601-ABE0-A4CDC7C4C9DF}" destId="{25BBBD71-C5E2-4661-AB44-20CF184740F4}" srcOrd="0" destOrd="0" presId="urn:microsoft.com/office/officeart/2008/layout/LinedList"/>
    <dgm:cxn modelId="{0D5993C7-67A5-4455-881D-2668B67112B5}" type="presParOf" srcId="{114D4DDC-F62F-4601-ABE0-A4CDC7C4C9DF}" destId="{55519EE7-E3E9-43E9-B5A5-93D915125B09}" srcOrd="1" destOrd="0" presId="urn:microsoft.com/office/officeart/2008/layout/LinedList"/>
    <dgm:cxn modelId="{639A965C-E9AF-45FC-8B24-A97B07109D4D}" type="presParOf" srcId="{8D1B3808-0592-4E92-AFDE-20F8F8FFD522}" destId="{B5F13ABE-97D6-4741-A2D3-D7DB856BAECB}" srcOrd="12" destOrd="0" presId="urn:microsoft.com/office/officeart/2008/layout/LinedList"/>
    <dgm:cxn modelId="{1ECE2BCB-3680-428D-9DA8-05239E8CE674}" type="presParOf" srcId="{8D1B3808-0592-4E92-AFDE-20F8F8FFD522}" destId="{8F8029CA-2DE9-4F37-9901-5B509AEBBC17}" srcOrd="13" destOrd="0" presId="urn:microsoft.com/office/officeart/2008/layout/LinedList"/>
    <dgm:cxn modelId="{7C0E2D4C-2A13-4A21-A658-07FB12A90A83}" type="presParOf" srcId="{8F8029CA-2DE9-4F37-9901-5B509AEBBC17}" destId="{87B91D00-849A-4B6A-BAFB-B27E96B28000}" srcOrd="0" destOrd="0" presId="urn:microsoft.com/office/officeart/2008/layout/LinedList"/>
    <dgm:cxn modelId="{718A4D02-4A4F-486F-B1E6-4A4D9BE529BF}" type="presParOf" srcId="{8F8029CA-2DE9-4F37-9901-5B509AEBBC17}" destId="{1F205142-CD4C-45AB-B970-FFC4FC343533}" srcOrd="1" destOrd="0" presId="urn:microsoft.com/office/officeart/2008/layout/LinedList"/>
    <dgm:cxn modelId="{5C5663C5-7A52-4F62-9AB3-32C0FCE33A16}" type="presParOf" srcId="{8D1B3808-0592-4E92-AFDE-20F8F8FFD522}" destId="{2681A230-E0E5-46AF-9C92-0BA9FCD3F6F9}" srcOrd="14" destOrd="0" presId="urn:microsoft.com/office/officeart/2008/layout/LinedList"/>
    <dgm:cxn modelId="{77D19875-6429-408E-8241-265BE4F274E2}" type="presParOf" srcId="{8D1B3808-0592-4E92-AFDE-20F8F8FFD522}" destId="{F7060E6B-7F49-4E80-B7E6-CD7D07E6DA94}" srcOrd="15" destOrd="0" presId="urn:microsoft.com/office/officeart/2008/layout/LinedList"/>
    <dgm:cxn modelId="{B6AEA903-E554-49E7-8458-AC4A6ADF303F}" type="presParOf" srcId="{F7060E6B-7F49-4E80-B7E6-CD7D07E6DA94}" destId="{01D78C19-0583-4A37-BEB0-3531E470E83B}" srcOrd="0" destOrd="0" presId="urn:microsoft.com/office/officeart/2008/layout/LinedList"/>
    <dgm:cxn modelId="{FB936E7D-619C-4A49-91B8-A54E4CB798B8}" type="presParOf" srcId="{F7060E6B-7F49-4E80-B7E6-CD7D07E6DA94}" destId="{D1741D42-A23B-4773-9E8B-00850736FDAC}" srcOrd="1" destOrd="0" presId="urn:microsoft.com/office/officeart/2008/layout/LinedList"/>
    <dgm:cxn modelId="{D4D8286B-844A-48F3-8FD9-BA9577BA5A38}" type="presParOf" srcId="{8D1B3808-0592-4E92-AFDE-20F8F8FFD522}" destId="{C436920C-1489-4C1E-A81B-7930173332E8}" srcOrd="16" destOrd="0" presId="urn:microsoft.com/office/officeart/2008/layout/LinedList"/>
    <dgm:cxn modelId="{C0881607-174D-4959-AAD3-146913CC16A8}" type="presParOf" srcId="{8D1B3808-0592-4E92-AFDE-20F8F8FFD522}" destId="{9DC08949-0D12-415A-BB83-84D0A3E5CFE7}" srcOrd="17" destOrd="0" presId="urn:microsoft.com/office/officeart/2008/layout/LinedList"/>
    <dgm:cxn modelId="{DE9514E5-5961-48D0-BDE9-49634513308D}" type="presParOf" srcId="{9DC08949-0D12-415A-BB83-84D0A3E5CFE7}" destId="{11D91BC4-2C2D-41ED-874B-5F1F1125A47B}" srcOrd="0" destOrd="0" presId="urn:microsoft.com/office/officeart/2008/layout/LinedList"/>
    <dgm:cxn modelId="{130D6AE1-8412-41B7-83A7-4275060D61C4}" type="presParOf" srcId="{9DC08949-0D12-415A-BB83-84D0A3E5CFE7}" destId="{EC8D8CCA-6CA2-4FA3-8EC4-621D8EF41875}" srcOrd="1" destOrd="0" presId="urn:microsoft.com/office/officeart/2008/layout/LinedList"/>
    <dgm:cxn modelId="{6AFDFD14-62F6-430E-B91A-B74D4582A6A0}" type="presParOf" srcId="{8D1B3808-0592-4E92-AFDE-20F8F8FFD522}" destId="{CE26327F-1D31-4DD2-9B1D-7513ACB0FBB1}" srcOrd="18" destOrd="0" presId="urn:microsoft.com/office/officeart/2008/layout/LinedList"/>
    <dgm:cxn modelId="{2B22A6E8-51FC-42A7-8E8C-C4C8FDD1B573}" type="presParOf" srcId="{8D1B3808-0592-4E92-AFDE-20F8F8FFD522}" destId="{588794CA-B67B-4F87-ABF0-81C767351A84}" srcOrd="19" destOrd="0" presId="urn:microsoft.com/office/officeart/2008/layout/LinedList"/>
    <dgm:cxn modelId="{EBD37F74-B322-4D34-8080-B2B8E8523C89}" type="presParOf" srcId="{588794CA-B67B-4F87-ABF0-81C767351A84}" destId="{62035A81-EA13-40FC-8936-23C930B5DCD6}" srcOrd="0" destOrd="0" presId="urn:microsoft.com/office/officeart/2008/layout/LinedList"/>
    <dgm:cxn modelId="{80903AC3-EB40-4715-B847-44F0558A11E6}" type="presParOf" srcId="{588794CA-B67B-4F87-ABF0-81C767351A84}" destId="{95A75727-CA4F-44B0-975C-52AC1CA0F72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6DDDE1-BAB1-4536-B6B3-4C71139AAE69}">
      <dsp:nvSpPr>
        <dsp:cNvPr id="0" name=""/>
        <dsp:cNvSpPr/>
      </dsp:nvSpPr>
      <dsp:spPr>
        <a:xfrm>
          <a:off x="0" y="53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80061C-B621-41E3-BBCE-6CC14696951F}">
      <dsp:nvSpPr>
        <dsp:cNvPr id="0" name=""/>
        <dsp:cNvSpPr/>
      </dsp:nvSpPr>
      <dsp:spPr>
        <a:xfrm>
          <a:off x="0" y="531"/>
          <a:ext cx="10515600" cy="435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METHOD:</a:t>
          </a:r>
          <a:endParaRPr lang="en-US" sz="1900" kern="1200"/>
        </a:p>
      </dsp:txBody>
      <dsp:txXfrm>
        <a:off x="0" y="531"/>
        <a:ext cx="10515600" cy="435148"/>
      </dsp:txXfrm>
    </dsp:sp>
    <dsp:sp modelId="{6A8B4E02-7329-4120-9B9F-7005C71CA596}">
      <dsp:nvSpPr>
        <dsp:cNvPr id="0" name=""/>
        <dsp:cNvSpPr/>
      </dsp:nvSpPr>
      <dsp:spPr>
        <a:xfrm>
          <a:off x="0" y="435679"/>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5624A8-0B20-4D59-8281-113AD6D433CC}">
      <dsp:nvSpPr>
        <dsp:cNvPr id="0" name=""/>
        <dsp:cNvSpPr/>
      </dsp:nvSpPr>
      <dsp:spPr>
        <a:xfrm>
          <a:off x="0" y="435679"/>
          <a:ext cx="10515600" cy="435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To successfully implement our RailTel safety solutions project, we have followed the following methods:</a:t>
          </a:r>
        </a:p>
      </dsp:txBody>
      <dsp:txXfrm>
        <a:off x="0" y="435679"/>
        <a:ext cx="10515600" cy="435148"/>
      </dsp:txXfrm>
    </dsp:sp>
    <dsp:sp modelId="{FA087BF3-282A-4C68-8249-F142547BF212}">
      <dsp:nvSpPr>
        <dsp:cNvPr id="0" name=""/>
        <dsp:cNvSpPr/>
      </dsp:nvSpPr>
      <dsp:spPr>
        <a:xfrm>
          <a:off x="0" y="870827"/>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6494C3-C6FB-437C-9459-428A0FA9204B}">
      <dsp:nvSpPr>
        <dsp:cNvPr id="0" name=""/>
        <dsp:cNvSpPr/>
      </dsp:nvSpPr>
      <dsp:spPr>
        <a:xfrm>
          <a:off x="0" y="870827"/>
          <a:ext cx="10515600" cy="435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1. Project Planning and Requirements Gathering</a:t>
          </a:r>
        </a:p>
      </dsp:txBody>
      <dsp:txXfrm>
        <a:off x="0" y="870827"/>
        <a:ext cx="10515600" cy="435148"/>
      </dsp:txXfrm>
    </dsp:sp>
    <dsp:sp modelId="{7CDEDE05-E196-45AE-A2F0-74C0042E9BE8}">
      <dsp:nvSpPr>
        <dsp:cNvPr id="0" name=""/>
        <dsp:cNvSpPr/>
      </dsp:nvSpPr>
      <dsp:spPr>
        <a:xfrm>
          <a:off x="0" y="1305975"/>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A82109-0F3F-45D9-A38E-D66ED279C615}">
      <dsp:nvSpPr>
        <dsp:cNvPr id="0" name=""/>
        <dsp:cNvSpPr/>
      </dsp:nvSpPr>
      <dsp:spPr>
        <a:xfrm>
          <a:off x="0" y="1305975"/>
          <a:ext cx="10515600" cy="435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2. Technology Evaluation and Selection</a:t>
          </a:r>
        </a:p>
      </dsp:txBody>
      <dsp:txXfrm>
        <a:off x="0" y="1305975"/>
        <a:ext cx="10515600" cy="435148"/>
      </dsp:txXfrm>
    </dsp:sp>
    <dsp:sp modelId="{72AD0C0B-854E-420E-90B1-DF8731245937}">
      <dsp:nvSpPr>
        <dsp:cNvPr id="0" name=""/>
        <dsp:cNvSpPr/>
      </dsp:nvSpPr>
      <dsp:spPr>
        <a:xfrm>
          <a:off x="0" y="1741123"/>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9434F4-BDCF-4CAC-94A3-138151329586}">
      <dsp:nvSpPr>
        <dsp:cNvPr id="0" name=""/>
        <dsp:cNvSpPr/>
      </dsp:nvSpPr>
      <dsp:spPr>
        <a:xfrm>
          <a:off x="0" y="1741123"/>
          <a:ext cx="10515600" cy="435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3. System Design and Architecture</a:t>
          </a:r>
        </a:p>
      </dsp:txBody>
      <dsp:txXfrm>
        <a:off x="0" y="1741123"/>
        <a:ext cx="10515600" cy="435148"/>
      </dsp:txXfrm>
    </dsp:sp>
    <dsp:sp modelId="{A75D1FF9-8EFB-4514-9D4F-4AF6CAF192A1}">
      <dsp:nvSpPr>
        <dsp:cNvPr id="0" name=""/>
        <dsp:cNvSpPr/>
      </dsp:nvSpPr>
      <dsp:spPr>
        <a:xfrm>
          <a:off x="0" y="2176272"/>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BBBD71-C5E2-4661-AB44-20CF184740F4}">
      <dsp:nvSpPr>
        <dsp:cNvPr id="0" name=""/>
        <dsp:cNvSpPr/>
      </dsp:nvSpPr>
      <dsp:spPr>
        <a:xfrm>
          <a:off x="0" y="2176272"/>
          <a:ext cx="10515600" cy="435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4. Prototype Development and Testing</a:t>
          </a:r>
        </a:p>
      </dsp:txBody>
      <dsp:txXfrm>
        <a:off x="0" y="2176272"/>
        <a:ext cx="10515600" cy="435148"/>
      </dsp:txXfrm>
    </dsp:sp>
    <dsp:sp modelId="{B5F13ABE-97D6-4741-A2D3-D7DB856BAECB}">
      <dsp:nvSpPr>
        <dsp:cNvPr id="0" name=""/>
        <dsp:cNvSpPr/>
      </dsp:nvSpPr>
      <dsp:spPr>
        <a:xfrm>
          <a:off x="0" y="261142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B91D00-849A-4B6A-BAFB-B27E96B28000}">
      <dsp:nvSpPr>
        <dsp:cNvPr id="0" name=""/>
        <dsp:cNvSpPr/>
      </dsp:nvSpPr>
      <dsp:spPr>
        <a:xfrm>
          <a:off x="0" y="2611420"/>
          <a:ext cx="10515600" cy="435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5. Pilot Deployment and Validation</a:t>
          </a:r>
        </a:p>
      </dsp:txBody>
      <dsp:txXfrm>
        <a:off x="0" y="2611420"/>
        <a:ext cx="10515600" cy="435148"/>
      </dsp:txXfrm>
    </dsp:sp>
    <dsp:sp modelId="{2681A230-E0E5-46AF-9C92-0BA9FCD3F6F9}">
      <dsp:nvSpPr>
        <dsp:cNvPr id="0" name=""/>
        <dsp:cNvSpPr/>
      </dsp:nvSpPr>
      <dsp:spPr>
        <a:xfrm>
          <a:off x="0" y="3046568"/>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D78C19-0583-4A37-BEB0-3531E470E83B}">
      <dsp:nvSpPr>
        <dsp:cNvPr id="0" name=""/>
        <dsp:cNvSpPr/>
      </dsp:nvSpPr>
      <dsp:spPr>
        <a:xfrm>
          <a:off x="0" y="3046568"/>
          <a:ext cx="10515600" cy="435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6. Refinement and Optimization</a:t>
          </a:r>
        </a:p>
      </dsp:txBody>
      <dsp:txXfrm>
        <a:off x="0" y="3046568"/>
        <a:ext cx="10515600" cy="435148"/>
      </dsp:txXfrm>
    </dsp:sp>
    <dsp:sp modelId="{C436920C-1489-4C1E-A81B-7930173332E8}">
      <dsp:nvSpPr>
        <dsp:cNvPr id="0" name=""/>
        <dsp:cNvSpPr/>
      </dsp:nvSpPr>
      <dsp:spPr>
        <a:xfrm>
          <a:off x="0" y="3481716"/>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D91BC4-2C2D-41ED-874B-5F1F1125A47B}">
      <dsp:nvSpPr>
        <dsp:cNvPr id="0" name=""/>
        <dsp:cNvSpPr/>
      </dsp:nvSpPr>
      <dsp:spPr>
        <a:xfrm>
          <a:off x="0" y="3481716"/>
          <a:ext cx="10515600" cy="435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7. Full-Scale Deployment and Rollout</a:t>
          </a:r>
        </a:p>
      </dsp:txBody>
      <dsp:txXfrm>
        <a:off x="0" y="3481716"/>
        <a:ext cx="10515600" cy="435148"/>
      </dsp:txXfrm>
    </dsp:sp>
    <dsp:sp modelId="{CE26327F-1D31-4DD2-9B1D-7513ACB0FBB1}">
      <dsp:nvSpPr>
        <dsp:cNvPr id="0" name=""/>
        <dsp:cNvSpPr/>
      </dsp:nvSpPr>
      <dsp:spPr>
        <a:xfrm>
          <a:off x="0" y="3916864"/>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035A81-EA13-40FC-8936-23C930B5DCD6}">
      <dsp:nvSpPr>
        <dsp:cNvPr id="0" name=""/>
        <dsp:cNvSpPr/>
      </dsp:nvSpPr>
      <dsp:spPr>
        <a:xfrm>
          <a:off x="0" y="3916864"/>
          <a:ext cx="10515600" cy="435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8. Monitoring, Evaluation, and Continuous Improvement</a:t>
          </a:r>
        </a:p>
      </dsp:txBody>
      <dsp:txXfrm>
        <a:off x="0" y="3916864"/>
        <a:ext cx="10515600" cy="43514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07:07:42.10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1642 88,'-5'-1,"1"0,0 1,-1-1,2-1,-1 1,-5-3,-13-2,-22-2,-1 3,0 3,-72 3,32 1,-583-2,655-1,1 0,0-1,0-1,0 1,0-2,1 0,-12-7,8 6,1-1,-1 1,-28-5,-17 5,-114 5,72 3,75-3,2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07:07:43.22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864 144,'72'-4,"116"-20,-93 10,-11 1,-1-4,88-28,-146 38,1 0,1 3,53-5,81 11,-72 0,270-1,-692 19,0 25,153-20,25-10,-178-8,110-6,10 13,-26-2,-53-12,269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16F08-1D88-ABB3-B3AA-D344401105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DCD786-7569-93A6-5D8F-D1D408FB29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698A42-666C-30BC-77FD-D2E3613E70F5}"/>
              </a:ext>
            </a:extLst>
          </p:cNvPr>
          <p:cNvSpPr>
            <a:spLocks noGrp="1"/>
          </p:cNvSpPr>
          <p:nvPr>
            <p:ph type="dt" sz="half" idx="10"/>
          </p:nvPr>
        </p:nvSpPr>
        <p:spPr/>
        <p:txBody>
          <a:bodyPr/>
          <a:lstStyle/>
          <a:p>
            <a:fld id="{9E7EC38D-50F9-4581-835B-62BACF515E03}" type="datetimeFigureOut">
              <a:rPr lang="en-US" smtClean="0"/>
              <a:t>3/7/2024</a:t>
            </a:fld>
            <a:endParaRPr lang="en-US"/>
          </a:p>
        </p:txBody>
      </p:sp>
      <p:sp>
        <p:nvSpPr>
          <p:cNvPr id="5" name="Footer Placeholder 4">
            <a:extLst>
              <a:ext uri="{FF2B5EF4-FFF2-40B4-BE49-F238E27FC236}">
                <a16:creationId xmlns:a16="http://schemas.microsoft.com/office/drawing/2014/main" id="{933AAFF5-E7E7-3C33-136B-563E03CC78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D8C07E-8FD8-C7C7-529F-0FEDD8AF7E36}"/>
              </a:ext>
            </a:extLst>
          </p:cNvPr>
          <p:cNvSpPr>
            <a:spLocks noGrp="1"/>
          </p:cNvSpPr>
          <p:nvPr>
            <p:ph type="sldNum" sz="quarter" idx="12"/>
          </p:nvPr>
        </p:nvSpPr>
        <p:spPr/>
        <p:txBody>
          <a:bodyPr/>
          <a:lstStyle/>
          <a:p>
            <a:fld id="{2C638156-8607-40B4-8DAA-5DEB953FEAF0}" type="slidenum">
              <a:rPr lang="en-US" smtClean="0"/>
              <a:t>‹#›</a:t>
            </a:fld>
            <a:endParaRPr lang="en-US"/>
          </a:p>
        </p:txBody>
      </p:sp>
    </p:spTree>
    <p:extLst>
      <p:ext uri="{BB962C8B-B14F-4D97-AF65-F5344CB8AC3E}">
        <p14:creationId xmlns:p14="http://schemas.microsoft.com/office/powerpoint/2010/main" val="4163760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3E561-03EE-C7F1-76D9-2C04690EE7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75B9F1-E440-59AF-D6D9-D29A559C68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316D0-DE71-3CF2-4F62-C8522D2FAEAF}"/>
              </a:ext>
            </a:extLst>
          </p:cNvPr>
          <p:cNvSpPr>
            <a:spLocks noGrp="1"/>
          </p:cNvSpPr>
          <p:nvPr>
            <p:ph type="dt" sz="half" idx="10"/>
          </p:nvPr>
        </p:nvSpPr>
        <p:spPr/>
        <p:txBody>
          <a:bodyPr/>
          <a:lstStyle/>
          <a:p>
            <a:fld id="{9E7EC38D-50F9-4581-835B-62BACF515E03}" type="datetimeFigureOut">
              <a:rPr lang="en-US" smtClean="0"/>
              <a:t>3/7/2024</a:t>
            </a:fld>
            <a:endParaRPr lang="en-US"/>
          </a:p>
        </p:txBody>
      </p:sp>
      <p:sp>
        <p:nvSpPr>
          <p:cNvPr id="5" name="Footer Placeholder 4">
            <a:extLst>
              <a:ext uri="{FF2B5EF4-FFF2-40B4-BE49-F238E27FC236}">
                <a16:creationId xmlns:a16="http://schemas.microsoft.com/office/drawing/2014/main" id="{DC765F15-6C05-3C41-F636-BE4EFBE6BA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66725-9A4B-5DBA-6FA3-CCB0F1BAD84F}"/>
              </a:ext>
            </a:extLst>
          </p:cNvPr>
          <p:cNvSpPr>
            <a:spLocks noGrp="1"/>
          </p:cNvSpPr>
          <p:nvPr>
            <p:ph type="sldNum" sz="quarter" idx="12"/>
          </p:nvPr>
        </p:nvSpPr>
        <p:spPr/>
        <p:txBody>
          <a:bodyPr/>
          <a:lstStyle/>
          <a:p>
            <a:fld id="{2C638156-8607-40B4-8DAA-5DEB953FEAF0}" type="slidenum">
              <a:rPr lang="en-US" smtClean="0"/>
              <a:t>‹#›</a:t>
            </a:fld>
            <a:endParaRPr lang="en-US"/>
          </a:p>
        </p:txBody>
      </p:sp>
    </p:spTree>
    <p:extLst>
      <p:ext uri="{BB962C8B-B14F-4D97-AF65-F5344CB8AC3E}">
        <p14:creationId xmlns:p14="http://schemas.microsoft.com/office/powerpoint/2010/main" val="2269577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ECED22-6403-0CF7-1C50-B1A5EDE321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C7A361-0B84-0DF5-53B3-3731164343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81A94B-BF30-92FD-692E-EB7C13EE0E3D}"/>
              </a:ext>
            </a:extLst>
          </p:cNvPr>
          <p:cNvSpPr>
            <a:spLocks noGrp="1"/>
          </p:cNvSpPr>
          <p:nvPr>
            <p:ph type="dt" sz="half" idx="10"/>
          </p:nvPr>
        </p:nvSpPr>
        <p:spPr/>
        <p:txBody>
          <a:bodyPr/>
          <a:lstStyle/>
          <a:p>
            <a:fld id="{9E7EC38D-50F9-4581-835B-62BACF515E03}" type="datetimeFigureOut">
              <a:rPr lang="en-US" smtClean="0"/>
              <a:t>3/7/2024</a:t>
            </a:fld>
            <a:endParaRPr lang="en-US"/>
          </a:p>
        </p:txBody>
      </p:sp>
      <p:sp>
        <p:nvSpPr>
          <p:cNvPr id="5" name="Footer Placeholder 4">
            <a:extLst>
              <a:ext uri="{FF2B5EF4-FFF2-40B4-BE49-F238E27FC236}">
                <a16:creationId xmlns:a16="http://schemas.microsoft.com/office/drawing/2014/main" id="{04FAE9D0-0BF6-E73B-5AF8-7F8E48E09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A5C50-53DC-6F3A-A53D-F02F013C0B96}"/>
              </a:ext>
            </a:extLst>
          </p:cNvPr>
          <p:cNvSpPr>
            <a:spLocks noGrp="1"/>
          </p:cNvSpPr>
          <p:nvPr>
            <p:ph type="sldNum" sz="quarter" idx="12"/>
          </p:nvPr>
        </p:nvSpPr>
        <p:spPr/>
        <p:txBody>
          <a:bodyPr/>
          <a:lstStyle/>
          <a:p>
            <a:fld id="{2C638156-8607-40B4-8DAA-5DEB953FEAF0}" type="slidenum">
              <a:rPr lang="en-US" smtClean="0"/>
              <a:t>‹#›</a:t>
            </a:fld>
            <a:endParaRPr lang="en-US"/>
          </a:p>
        </p:txBody>
      </p:sp>
    </p:spTree>
    <p:extLst>
      <p:ext uri="{BB962C8B-B14F-4D97-AF65-F5344CB8AC3E}">
        <p14:creationId xmlns:p14="http://schemas.microsoft.com/office/powerpoint/2010/main" val="2473063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53632-0398-BA16-C004-2465BB35F6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2773D9-6511-CBF1-267E-21CC991243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E628A4-42CD-11B0-C5E2-E019C851B88B}"/>
              </a:ext>
            </a:extLst>
          </p:cNvPr>
          <p:cNvSpPr>
            <a:spLocks noGrp="1"/>
          </p:cNvSpPr>
          <p:nvPr>
            <p:ph type="dt" sz="half" idx="10"/>
          </p:nvPr>
        </p:nvSpPr>
        <p:spPr/>
        <p:txBody>
          <a:bodyPr/>
          <a:lstStyle/>
          <a:p>
            <a:fld id="{9E7EC38D-50F9-4581-835B-62BACF515E03}" type="datetimeFigureOut">
              <a:rPr lang="en-US" smtClean="0"/>
              <a:t>3/7/2024</a:t>
            </a:fld>
            <a:endParaRPr lang="en-US"/>
          </a:p>
        </p:txBody>
      </p:sp>
      <p:sp>
        <p:nvSpPr>
          <p:cNvPr id="5" name="Footer Placeholder 4">
            <a:extLst>
              <a:ext uri="{FF2B5EF4-FFF2-40B4-BE49-F238E27FC236}">
                <a16:creationId xmlns:a16="http://schemas.microsoft.com/office/drawing/2014/main" id="{343B9EAF-F15F-1CF7-A3C2-4AD9010747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3B1090-D759-3511-BDCC-AAD08F7FE13C}"/>
              </a:ext>
            </a:extLst>
          </p:cNvPr>
          <p:cNvSpPr>
            <a:spLocks noGrp="1"/>
          </p:cNvSpPr>
          <p:nvPr>
            <p:ph type="sldNum" sz="quarter" idx="12"/>
          </p:nvPr>
        </p:nvSpPr>
        <p:spPr/>
        <p:txBody>
          <a:bodyPr/>
          <a:lstStyle/>
          <a:p>
            <a:fld id="{2C638156-8607-40B4-8DAA-5DEB953FEAF0}" type="slidenum">
              <a:rPr lang="en-US" smtClean="0"/>
              <a:t>‹#›</a:t>
            </a:fld>
            <a:endParaRPr lang="en-US"/>
          </a:p>
        </p:txBody>
      </p:sp>
    </p:spTree>
    <p:extLst>
      <p:ext uri="{BB962C8B-B14F-4D97-AF65-F5344CB8AC3E}">
        <p14:creationId xmlns:p14="http://schemas.microsoft.com/office/powerpoint/2010/main" val="652879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2032F-322E-B1D4-7D87-8C37068478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2FFB5F-1BFC-5CE6-6EE9-A1E37C2D92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7E4E99-BA55-2E49-EC9F-E564F2DB5027}"/>
              </a:ext>
            </a:extLst>
          </p:cNvPr>
          <p:cNvSpPr>
            <a:spLocks noGrp="1"/>
          </p:cNvSpPr>
          <p:nvPr>
            <p:ph type="dt" sz="half" idx="10"/>
          </p:nvPr>
        </p:nvSpPr>
        <p:spPr/>
        <p:txBody>
          <a:bodyPr/>
          <a:lstStyle/>
          <a:p>
            <a:fld id="{9E7EC38D-50F9-4581-835B-62BACF515E03}" type="datetimeFigureOut">
              <a:rPr lang="en-US" smtClean="0"/>
              <a:t>3/7/2024</a:t>
            </a:fld>
            <a:endParaRPr lang="en-US"/>
          </a:p>
        </p:txBody>
      </p:sp>
      <p:sp>
        <p:nvSpPr>
          <p:cNvPr id="5" name="Footer Placeholder 4">
            <a:extLst>
              <a:ext uri="{FF2B5EF4-FFF2-40B4-BE49-F238E27FC236}">
                <a16:creationId xmlns:a16="http://schemas.microsoft.com/office/drawing/2014/main" id="{4E45C446-26F1-DC62-DC2C-002D751C69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4A7D5C-7801-6B9A-AEE4-69C51F60FFC7}"/>
              </a:ext>
            </a:extLst>
          </p:cNvPr>
          <p:cNvSpPr>
            <a:spLocks noGrp="1"/>
          </p:cNvSpPr>
          <p:nvPr>
            <p:ph type="sldNum" sz="quarter" idx="12"/>
          </p:nvPr>
        </p:nvSpPr>
        <p:spPr/>
        <p:txBody>
          <a:bodyPr/>
          <a:lstStyle/>
          <a:p>
            <a:fld id="{2C638156-8607-40B4-8DAA-5DEB953FEAF0}" type="slidenum">
              <a:rPr lang="en-US" smtClean="0"/>
              <a:t>‹#›</a:t>
            </a:fld>
            <a:endParaRPr lang="en-US"/>
          </a:p>
        </p:txBody>
      </p:sp>
    </p:spTree>
    <p:extLst>
      <p:ext uri="{BB962C8B-B14F-4D97-AF65-F5344CB8AC3E}">
        <p14:creationId xmlns:p14="http://schemas.microsoft.com/office/powerpoint/2010/main" val="238444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573F-4D8E-AB01-C6BE-8DF62377B5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6F5733-AFC7-8141-4191-29359B40ED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633EB8-66A5-0740-9873-77C09A6750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990F2D-F5A8-5747-0A5F-5CD9C43CB7D7}"/>
              </a:ext>
            </a:extLst>
          </p:cNvPr>
          <p:cNvSpPr>
            <a:spLocks noGrp="1"/>
          </p:cNvSpPr>
          <p:nvPr>
            <p:ph type="dt" sz="half" idx="10"/>
          </p:nvPr>
        </p:nvSpPr>
        <p:spPr/>
        <p:txBody>
          <a:bodyPr/>
          <a:lstStyle/>
          <a:p>
            <a:fld id="{9E7EC38D-50F9-4581-835B-62BACF515E03}" type="datetimeFigureOut">
              <a:rPr lang="en-US" smtClean="0"/>
              <a:t>3/7/2024</a:t>
            </a:fld>
            <a:endParaRPr lang="en-US"/>
          </a:p>
        </p:txBody>
      </p:sp>
      <p:sp>
        <p:nvSpPr>
          <p:cNvPr id="6" name="Footer Placeholder 5">
            <a:extLst>
              <a:ext uri="{FF2B5EF4-FFF2-40B4-BE49-F238E27FC236}">
                <a16:creationId xmlns:a16="http://schemas.microsoft.com/office/drawing/2014/main" id="{508AAE8C-A8F7-1D93-6551-56C05C5405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7A7F04-FEA9-9B84-DA9F-8FD1888ED6D0}"/>
              </a:ext>
            </a:extLst>
          </p:cNvPr>
          <p:cNvSpPr>
            <a:spLocks noGrp="1"/>
          </p:cNvSpPr>
          <p:nvPr>
            <p:ph type="sldNum" sz="quarter" idx="12"/>
          </p:nvPr>
        </p:nvSpPr>
        <p:spPr/>
        <p:txBody>
          <a:bodyPr/>
          <a:lstStyle/>
          <a:p>
            <a:fld id="{2C638156-8607-40B4-8DAA-5DEB953FEAF0}" type="slidenum">
              <a:rPr lang="en-US" smtClean="0"/>
              <a:t>‹#›</a:t>
            </a:fld>
            <a:endParaRPr lang="en-US"/>
          </a:p>
        </p:txBody>
      </p:sp>
    </p:spTree>
    <p:extLst>
      <p:ext uri="{BB962C8B-B14F-4D97-AF65-F5344CB8AC3E}">
        <p14:creationId xmlns:p14="http://schemas.microsoft.com/office/powerpoint/2010/main" val="60970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3DD58-543D-46AB-9043-0E4099B4F2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DB883B-EF70-C795-5398-4CBECA6358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27AF6E-F6C8-1BF2-3606-03AADD0CF3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0F344-3267-454D-2B18-535EB090EE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AD14C1-8D57-8932-A554-F5B7F95C63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5FF679-AA39-2DD0-D756-0EAD270BC72A}"/>
              </a:ext>
            </a:extLst>
          </p:cNvPr>
          <p:cNvSpPr>
            <a:spLocks noGrp="1"/>
          </p:cNvSpPr>
          <p:nvPr>
            <p:ph type="dt" sz="half" idx="10"/>
          </p:nvPr>
        </p:nvSpPr>
        <p:spPr/>
        <p:txBody>
          <a:bodyPr/>
          <a:lstStyle/>
          <a:p>
            <a:fld id="{9E7EC38D-50F9-4581-835B-62BACF515E03}" type="datetimeFigureOut">
              <a:rPr lang="en-US" smtClean="0"/>
              <a:t>3/7/2024</a:t>
            </a:fld>
            <a:endParaRPr lang="en-US"/>
          </a:p>
        </p:txBody>
      </p:sp>
      <p:sp>
        <p:nvSpPr>
          <p:cNvPr id="8" name="Footer Placeholder 7">
            <a:extLst>
              <a:ext uri="{FF2B5EF4-FFF2-40B4-BE49-F238E27FC236}">
                <a16:creationId xmlns:a16="http://schemas.microsoft.com/office/drawing/2014/main" id="{820CA89C-704E-71BC-75A3-47AA52916A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2C329B-B682-CAF6-4D51-28320EE10176}"/>
              </a:ext>
            </a:extLst>
          </p:cNvPr>
          <p:cNvSpPr>
            <a:spLocks noGrp="1"/>
          </p:cNvSpPr>
          <p:nvPr>
            <p:ph type="sldNum" sz="quarter" idx="12"/>
          </p:nvPr>
        </p:nvSpPr>
        <p:spPr/>
        <p:txBody>
          <a:bodyPr/>
          <a:lstStyle/>
          <a:p>
            <a:fld id="{2C638156-8607-40B4-8DAA-5DEB953FEAF0}" type="slidenum">
              <a:rPr lang="en-US" smtClean="0"/>
              <a:t>‹#›</a:t>
            </a:fld>
            <a:endParaRPr lang="en-US"/>
          </a:p>
        </p:txBody>
      </p:sp>
    </p:spTree>
    <p:extLst>
      <p:ext uri="{BB962C8B-B14F-4D97-AF65-F5344CB8AC3E}">
        <p14:creationId xmlns:p14="http://schemas.microsoft.com/office/powerpoint/2010/main" val="2834021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76371-A592-EF5A-4EBF-2466459691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138581-D52F-863D-D979-705028362CC3}"/>
              </a:ext>
            </a:extLst>
          </p:cNvPr>
          <p:cNvSpPr>
            <a:spLocks noGrp="1"/>
          </p:cNvSpPr>
          <p:nvPr>
            <p:ph type="dt" sz="half" idx="10"/>
          </p:nvPr>
        </p:nvSpPr>
        <p:spPr/>
        <p:txBody>
          <a:bodyPr/>
          <a:lstStyle/>
          <a:p>
            <a:fld id="{9E7EC38D-50F9-4581-835B-62BACF515E03}" type="datetimeFigureOut">
              <a:rPr lang="en-US" smtClean="0"/>
              <a:t>3/7/2024</a:t>
            </a:fld>
            <a:endParaRPr lang="en-US"/>
          </a:p>
        </p:txBody>
      </p:sp>
      <p:sp>
        <p:nvSpPr>
          <p:cNvPr id="4" name="Footer Placeholder 3">
            <a:extLst>
              <a:ext uri="{FF2B5EF4-FFF2-40B4-BE49-F238E27FC236}">
                <a16:creationId xmlns:a16="http://schemas.microsoft.com/office/drawing/2014/main" id="{12604802-8A36-F1D4-75A6-35B13B047A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2892E6-8326-D040-D4CE-833C8868037F}"/>
              </a:ext>
            </a:extLst>
          </p:cNvPr>
          <p:cNvSpPr>
            <a:spLocks noGrp="1"/>
          </p:cNvSpPr>
          <p:nvPr>
            <p:ph type="sldNum" sz="quarter" idx="12"/>
          </p:nvPr>
        </p:nvSpPr>
        <p:spPr/>
        <p:txBody>
          <a:bodyPr/>
          <a:lstStyle/>
          <a:p>
            <a:fld id="{2C638156-8607-40B4-8DAA-5DEB953FEAF0}" type="slidenum">
              <a:rPr lang="en-US" smtClean="0"/>
              <a:t>‹#›</a:t>
            </a:fld>
            <a:endParaRPr lang="en-US"/>
          </a:p>
        </p:txBody>
      </p:sp>
    </p:spTree>
    <p:extLst>
      <p:ext uri="{BB962C8B-B14F-4D97-AF65-F5344CB8AC3E}">
        <p14:creationId xmlns:p14="http://schemas.microsoft.com/office/powerpoint/2010/main" val="455067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93BA8A-4148-D88A-BB3F-81137C7B05FA}"/>
              </a:ext>
            </a:extLst>
          </p:cNvPr>
          <p:cNvSpPr>
            <a:spLocks noGrp="1"/>
          </p:cNvSpPr>
          <p:nvPr>
            <p:ph type="dt" sz="half" idx="10"/>
          </p:nvPr>
        </p:nvSpPr>
        <p:spPr/>
        <p:txBody>
          <a:bodyPr/>
          <a:lstStyle/>
          <a:p>
            <a:fld id="{9E7EC38D-50F9-4581-835B-62BACF515E03}" type="datetimeFigureOut">
              <a:rPr lang="en-US" smtClean="0"/>
              <a:t>3/7/2024</a:t>
            </a:fld>
            <a:endParaRPr lang="en-US"/>
          </a:p>
        </p:txBody>
      </p:sp>
      <p:sp>
        <p:nvSpPr>
          <p:cNvPr id="3" name="Footer Placeholder 2">
            <a:extLst>
              <a:ext uri="{FF2B5EF4-FFF2-40B4-BE49-F238E27FC236}">
                <a16:creationId xmlns:a16="http://schemas.microsoft.com/office/drawing/2014/main" id="{978ED1FA-710D-0201-1A89-603C9E8527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799354E-80C1-3043-C6E0-09A5D2DF745C}"/>
              </a:ext>
            </a:extLst>
          </p:cNvPr>
          <p:cNvSpPr>
            <a:spLocks noGrp="1"/>
          </p:cNvSpPr>
          <p:nvPr>
            <p:ph type="sldNum" sz="quarter" idx="12"/>
          </p:nvPr>
        </p:nvSpPr>
        <p:spPr/>
        <p:txBody>
          <a:bodyPr/>
          <a:lstStyle/>
          <a:p>
            <a:fld id="{2C638156-8607-40B4-8DAA-5DEB953FEAF0}" type="slidenum">
              <a:rPr lang="en-US" smtClean="0"/>
              <a:t>‹#›</a:t>
            </a:fld>
            <a:endParaRPr lang="en-US"/>
          </a:p>
        </p:txBody>
      </p:sp>
    </p:spTree>
    <p:extLst>
      <p:ext uri="{BB962C8B-B14F-4D97-AF65-F5344CB8AC3E}">
        <p14:creationId xmlns:p14="http://schemas.microsoft.com/office/powerpoint/2010/main" val="4250044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F987E-2FA0-F6F1-0F56-C4014BA3B4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FDF533-A93C-D4D4-C7F9-D51CCA1DDB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D5A676-3F27-F7BE-0871-D883ED2C52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019421-EC0D-C23B-397F-589F89B915E6}"/>
              </a:ext>
            </a:extLst>
          </p:cNvPr>
          <p:cNvSpPr>
            <a:spLocks noGrp="1"/>
          </p:cNvSpPr>
          <p:nvPr>
            <p:ph type="dt" sz="half" idx="10"/>
          </p:nvPr>
        </p:nvSpPr>
        <p:spPr/>
        <p:txBody>
          <a:bodyPr/>
          <a:lstStyle/>
          <a:p>
            <a:fld id="{9E7EC38D-50F9-4581-835B-62BACF515E03}" type="datetimeFigureOut">
              <a:rPr lang="en-US" smtClean="0"/>
              <a:t>3/7/2024</a:t>
            </a:fld>
            <a:endParaRPr lang="en-US"/>
          </a:p>
        </p:txBody>
      </p:sp>
      <p:sp>
        <p:nvSpPr>
          <p:cNvPr id="6" name="Footer Placeholder 5">
            <a:extLst>
              <a:ext uri="{FF2B5EF4-FFF2-40B4-BE49-F238E27FC236}">
                <a16:creationId xmlns:a16="http://schemas.microsoft.com/office/drawing/2014/main" id="{E23A55E6-9021-2CCC-CE23-6A04B5CF9D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859B8C-3F41-899E-2BC6-AF9E36E19F0C}"/>
              </a:ext>
            </a:extLst>
          </p:cNvPr>
          <p:cNvSpPr>
            <a:spLocks noGrp="1"/>
          </p:cNvSpPr>
          <p:nvPr>
            <p:ph type="sldNum" sz="quarter" idx="12"/>
          </p:nvPr>
        </p:nvSpPr>
        <p:spPr/>
        <p:txBody>
          <a:bodyPr/>
          <a:lstStyle/>
          <a:p>
            <a:fld id="{2C638156-8607-40B4-8DAA-5DEB953FEAF0}" type="slidenum">
              <a:rPr lang="en-US" smtClean="0"/>
              <a:t>‹#›</a:t>
            </a:fld>
            <a:endParaRPr lang="en-US"/>
          </a:p>
        </p:txBody>
      </p:sp>
    </p:spTree>
    <p:extLst>
      <p:ext uri="{BB962C8B-B14F-4D97-AF65-F5344CB8AC3E}">
        <p14:creationId xmlns:p14="http://schemas.microsoft.com/office/powerpoint/2010/main" val="291413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67535-C450-A477-ADED-BE0F88BC7E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5B0261-E13E-C151-9F58-7AF0F2C5A1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1A4AED-0002-320C-58B9-BF35096ABA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130310-495F-577F-3DD4-5C7DD08959EB}"/>
              </a:ext>
            </a:extLst>
          </p:cNvPr>
          <p:cNvSpPr>
            <a:spLocks noGrp="1"/>
          </p:cNvSpPr>
          <p:nvPr>
            <p:ph type="dt" sz="half" idx="10"/>
          </p:nvPr>
        </p:nvSpPr>
        <p:spPr/>
        <p:txBody>
          <a:bodyPr/>
          <a:lstStyle/>
          <a:p>
            <a:fld id="{9E7EC38D-50F9-4581-835B-62BACF515E03}" type="datetimeFigureOut">
              <a:rPr lang="en-US" smtClean="0"/>
              <a:t>3/7/2024</a:t>
            </a:fld>
            <a:endParaRPr lang="en-US"/>
          </a:p>
        </p:txBody>
      </p:sp>
      <p:sp>
        <p:nvSpPr>
          <p:cNvPr id="6" name="Footer Placeholder 5">
            <a:extLst>
              <a:ext uri="{FF2B5EF4-FFF2-40B4-BE49-F238E27FC236}">
                <a16:creationId xmlns:a16="http://schemas.microsoft.com/office/drawing/2014/main" id="{D3CC072C-A21E-8D97-BEBE-1A1DB8549F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FC6C59-CA92-5FD3-911F-701550EBE2C9}"/>
              </a:ext>
            </a:extLst>
          </p:cNvPr>
          <p:cNvSpPr>
            <a:spLocks noGrp="1"/>
          </p:cNvSpPr>
          <p:nvPr>
            <p:ph type="sldNum" sz="quarter" idx="12"/>
          </p:nvPr>
        </p:nvSpPr>
        <p:spPr/>
        <p:txBody>
          <a:bodyPr/>
          <a:lstStyle/>
          <a:p>
            <a:fld id="{2C638156-8607-40B4-8DAA-5DEB953FEAF0}" type="slidenum">
              <a:rPr lang="en-US" smtClean="0"/>
              <a:t>‹#›</a:t>
            </a:fld>
            <a:endParaRPr lang="en-US"/>
          </a:p>
        </p:txBody>
      </p:sp>
    </p:spTree>
    <p:extLst>
      <p:ext uri="{BB962C8B-B14F-4D97-AF65-F5344CB8AC3E}">
        <p14:creationId xmlns:p14="http://schemas.microsoft.com/office/powerpoint/2010/main" val="2038514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6437D0-E9CB-ADD4-3B0C-2BB2F4FB25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9A5E87-F3B9-767A-0D27-A27B9F6DB3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3E77E6-0C82-B1B4-EDCD-AA889D9603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7EC38D-50F9-4581-835B-62BACF515E03}" type="datetimeFigureOut">
              <a:rPr lang="en-US" smtClean="0"/>
              <a:t>3/7/2024</a:t>
            </a:fld>
            <a:endParaRPr lang="en-US"/>
          </a:p>
        </p:txBody>
      </p:sp>
      <p:sp>
        <p:nvSpPr>
          <p:cNvPr id="5" name="Footer Placeholder 4">
            <a:extLst>
              <a:ext uri="{FF2B5EF4-FFF2-40B4-BE49-F238E27FC236}">
                <a16:creationId xmlns:a16="http://schemas.microsoft.com/office/drawing/2014/main" id="{33851968-CF3C-16DC-E648-F80CA3C9FB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043D32-A570-7FEC-D9CF-3A08923874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638156-8607-40B4-8DAA-5DEB953FEAF0}" type="slidenum">
              <a:rPr lang="en-US" smtClean="0"/>
              <a:t>‹#›</a:t>
            </a:fld>
            <a:endParaRPr lang="en-US"/>
          </a:p>
        </p:txBody>
      </p:sp>
    </p:spTree>
    <p:extLst>
      <p:ext uri="{BB962C8B-B14F-4D97-AF65-F5344CB8AC3E}">
        <p14:creationId xmlns:p14="http://schemas.microsoft.com/office/powerpoint/2010/main" val="3183751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40.png"/><Relationship Id="rId4" Type="http://schemas.openxmlformats.org/officeDocument/2006/relationships/customXml" Target="../ink/ink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theorycircuit.com/wp-content/uploads/2022/01/IR-Infrared-Obstacle-Avoidance-Sensor-module-pinout.png" TargetMode="External"/><Relationship Id="rId1" Type="http://schemas.openxmlformats.org/officeDocument/2006/relationships/slideLayout" Target="../slideLayouts/slideLayout7.xml"/><Relationship Id="rId5" Type="http://schemas.openxmlformats.org/officeDocument/2006/relationships/hyperlink" Target="https://theorycircuit.com/1-ic-led-flashing-circuit-using-555-timer/" TargetMode="External"/><Relationship Id="rId4" Type="http://schemas.openxmlformats.org/officeDocument/2006/relationships/hyperlink" Target="https://theorycircuit.com/diy-el-wire-inverter-circui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heorycircuit.com/wp-content/uploads/2022/01/Arduino-IR-Sensor-Obstacle-Detection-analog-wiring.png" TargetMode="Externa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s://theorycircuit.com/wp-content/uploads/2022/01/Arduino-IR-Sensor-Obstacle-Detection.p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50D4ED8-786E-DA65-7D43-3566805D5882}"/>
              </a:ext>
            </a:extLst>
          </p:cNvPr>
          <p:cNvPicPr>
            <a:picLocks noChangeAspect="1"/>
          </p:cNvPicPr>
          <p:nvPr/>
        </p:nvPicPr>
        <p:blipFill rotWithShape="1">
          <a:blip r:embed="rId2">
            <a:alphaModFix amt="50000"/>
          </a:blip>
          <a:srcRect t="43750"/>
          <a:stretch/>
        </p:blipFill>
        <p:spPr>
          <a:xfrm>
            <a:off x="20" y="1"/>
            <a:ext cx="12191980" cy="6857999"/>
          </a:xfrm>
          <a:prstGeom prst="rect">
            <a:avLst/>
          </a:prstGeom>
        </p:spPr>
      </p:pic>
      <p:sp>
        <p:nvSpPr>
          <p:cNvPr id="2" name="Title 1">
            <a:extLst>
              <a:ext uri="{FF2B5EF4-FFF2-40B4-BE49-F238E27FC236}">
                <a16:creationId xmlns:a16="http://schemas.microsoft.com/office/drawing/2014/main" id="{9657CAEF-3822-119A-264A-75689E1F517B}"/>
              </a:ext>
            </a:extLst>
          </p:cNvPr>
          <p:cNvSpPr>
            <a:spLocks noGrp="1"/>
          </p:cNvSpPr>
          <p:nvPr>
            <p:ph type="ctrTitle"/>
          </p:nvPr>
        </p:nvSpPr>
        <p:spPr>
          <a:xfrm>
            <a:off x="-88490" y="797897"/>
            <a:ext cx="11965858" cy="1761307"/>
          </a:xfrm>
        </p:spPr>
        <p:txBody>
          <a:bodyPr>
            <a:normAutofit/>
          </a:bodyPr>
          <a:lstStyle/>
          <a:p>
            <a:r>
              <a:rPr lang="en-US" b="1" kern="0" dirty="0">
                <a:solidFill>
                  <a:srgbClr val="FFFFFF"/>
                </a:solidFill>
                <a:effectLst/>
                <a:latin typeface="Courier New" panose="02070309020205020404" pitchFamily="49" charset="0"/>
                <a:ea typeface="Times New Roman" panose="02020603050405020304" pitchFamily="18" charset="0"/>
                <a:cs typeface="Times New Roman" panose="02020603050405020304" pitchFamily="18" charset="0"/>
              </a:rPr>
              <a:t>RAILTEL SAFETY SOLUTIONS</a:t>
            </a:r>
            <a:endParaRPr lang="en-US" dirty="0">
              <a:solidFill>
                <a:srgbClr val="FFFFFF"/>
              </a:solidFill>
            </a:endParaRPr>
          </a:p>
        </p:txBody>
      </p:sp>
      <p:sp>
        <p:nvSpPr>
          <p:cNvPr id="3" name="Subtitle 2">
            <a:extLst>
              <a:ext uri="{FF2B5EF4-FFF2-40B4-BE49-F238E27FC236}">
                <a16:creationId xmlns:a16="http://schemas.microsoft.com/office/drawing/2014/main" id="{2C955618-0911-C027-0EEE-C359F0F63A86}"/>
              </a:ext>
            </a:extLst>
          </p:cNvPr>
          <p:cNvSpPr>
            <a:spLocks noGrp="1"/>
          </p:cNvSpPr>
          <p:nvPr>
            <p:ph type="subTitle" idx="1"/>
          </p:nvPr>
        </p:nvSpPr>
        <p:spPr>
          <a:xfrm>
            <a:off x="1524000" y="3018504"/>
            <a:ext cx="9144000" cy="2239296"/>
          </a:xfrm>
        </p:spPr>
        <p:txBody>
          <a:bodyPr>
            <a:normAutofit/>
          </a:bodyPr>
          <a:lstStyle/>
          <a:p>
            <a:r>
              <a:rPr lang="en-US" dirty="0">
                <a:solidFill>
                  <a:srgbClr val="FFFFFF"/>
                </a:solidFill>
              </a:rPr>
              <a:t>D. </a:t>
            </a:r>
            <a:r>
              <a:rPr lang="en-US" dirty="0" err="1">
                <a:solidFill>
                  <a:srgbClr val="FFFFFF"/>
                </a:solidFill>
              </a:rPr>
              <a:t>Nohith</a:t>
            </a:r>
            <a:r>
              <a:rPr lang="en-US" dirty="0">
                <a:solidFill>
                  <a:srgbClr val="FFFFFF"/>
                </a:solidFill>
              </a:rPr>
              <a:t> Reddy</a:t>
            </a:r>
          </a:p>
          <a:p>
            <a:r>
              <a:rPr lang="en-US" dirty="0">
                <a:solidFill>
                  <a:srgbClr val="FFFFFF"/>
                </a:solidFill>
              </a:rPr>
              <a:t>P. </a:t>
            </a:r>
            <a:r>
              <a:rPr lang="en-US" dirty="0" err="1">
                <a:solidFill>
                  <a:srgbClr val="FFFFFF"/>
                </a:solidFill>
              </a:rPr>
              <a:t>Sathvika</a:t>
            </a:r>
            <a:endParaRPr lang="en-US" dirty="0">
              <a:solidFill>
                <a:srgbClr val="FFFFFF"/>
              </a:solidFill>
            </a:endParaRPr>
          </a:p>
          <a:p>
            <a:r>
              <a:rPr lang="en-US" dirty="0">
                <a:solidFill>
                  <a:srgbClr val="FFFFFF"/>
                </a:solidFill>
              </a:rPr>
              <a:t>P. Hema </a:t>
            </a:r>
            <a:r>
              <a:rPr lang="en-US" dirty="0" err="1">
                <a:solidFill>
                  <a:srgbClr val="FFFFFF"/>
                </a:solidFill>
              </a:rPr>
              <a:t>Dikshitha</a:t>
            </a:r>
            <a:r>
              <a:rPr lang="en-US" dirty="0">
                <a:solidFill>
                  <a:srgbClr val="FFFFFF"/>
                </a:solidFill>
              </a:rPr>
              <a:t> Priya</a:t>
            </a:r>
          </a:p>
          <a:p>
            <a:r>
              <a:rPr lang="en-US" dirty="0">
                <a:solidFill>
                  <a:srgbClr val="FFFFFF"/>
                </a:solidFill>
              </a:rPr>
              <a:t>Guide : Mrs. D . Padmaja </a:t>
            </a:r>
            <a:r>
              <a:rPr lang="en-US" dirty="0" err="1">
                <a:solidFill>
                  <a:srgbClr val="FFFFFF"/>
                </a:solidFill>
              </a:rPr>
              <a:t>Usharani</a:t>
            </a:r>
            <a:endParaRPr lang="en-US"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22304728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639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4FD37D-9437-27D0-B897-EA732142BCE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Design:</a:t>
            </a:r>
          </a:p>
        </p:txBody>
      </p:sp>
      <p:pic>
        <p:nvPicPr>
          <p:cNvPr id="4" name="Picture 3" descr="A diagram of a circuit board&#10;&#10;Description automatically generated">
            <a:extLst>
              <a:ext uri="{FF2B5EF4-FFF2-40B4-BE49-F238E27FC236}">
                <a16:creationId xmlns:a16="http://schemas.microsoft.com/office/drawing/2014/main" id="{A02937B6-F7BB-F7AB-6B6F-A24973D3B7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9090" y="650241"/>
            <a:ext cx="8475892" cy="5445760"/>
          </a:xfrm>
          <a:prstGeom prst="rect">
            <a:avLst/>
          </a:prstGeom>
        </p:spPr>
      </p:pic>
    </p:spTree>
    <p:extLst>
      <p:ext uri="{BB962C8B-B14F-4D97-AF65-F5344CB8AC3E}">
        <p14:creationId xmlns:p14="http://schemas.microsoft.com/office/powerpoint/2010/main" val="927675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3DAD58-71FF-FE0F-F80C-891CCFE8037C}"/>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Block Diagram:</a:t>
            </a:r>
          </a:p>
        </p:txBody>
      </p:sp>
      <p:pic>
        <p:nvPicPr>
          <p:cNvPr id="8" name="Picture 7">
            <a:extLst>
              <a:ext uri="{FF2B5EF4-FFF2-40B4-BE49-F238E27FC236}">
                <a16:creationId xmlns:a16="http://schemas.microsoft.com/office/drawing/2014/main" id="{AE8DAA01-854E-60DB-88FC-A42F4C1E97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557" y="1675227"/>
            <a:ext cx="9764886" cy="4394199"/>
          </a:xfrm>
          <a:prstGeom prst="rect">
            <a:avLst/>
          </a:prstGeom>
        </p:spPr>
      </p:pic>
    </p:spTree>
    <p:extLst>
      <p:ext uri="{BB962C8B-B14F-4D97-AF65-F5344CB8AC3E}">
        <p14:creationId xmlns:p14="http://schemas.microsoft.com/office/powerpoint/2010/main" val="228180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7695C6-BFBB-BFDA-90A7-FC06FCCC5268}"/>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kern="1200">
                <a:solidFill>
                  <a:schemeClr val="tx1"/>
                </a:solidFill>
                <a:latin typeface="+mj-lt"/>
                <a:ea typeface="+mj-ea"/>
                <a:cs typeface="+mj-cs"/>
              </a:rPr>
              <a:t>Working:</a:t>
            </a:r>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A94A0E55-48FE-0AAA-24CB-2C8DAD702833}"/>
              </a:ext>
            </a:extLst>
          </p:cNvPr>
          <p:cNvSpPr txBox="1"/>
          <p:nvPr/>
        </p:nvSpPr>
        <p:spPr>
          <a:xfrm>
            <a:off x="1115568" y="2481943"/>
            <a:ext cx="10168128" cy="36950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a:t>The obstacle avoidance robotic vehicle uses ultrasonic sensors for its movements. Arduino is used to achieve the desired operation. The motors are connected through motor driver IC to Arduino. The ultrasonic sensor is attached in front of the robot. </a:t>
            </a:r>
          </a:p>
          <a:p>
            <a:pPr indent="-228600">
              <a:lnSpc>
                <a:spcPct val="90000"/>
              </a:lnSpc>
              <a:spcAft>
                <a:spcPts val="600"/>
              </a:spcAft>
              <a:buFont typeface="Arial" panose="020B0604020202020204" pitchFamily="34" charset="0"/>
              <a:buChar char="•"/>
            </a:pPr>
            <a:r>
              <a:rPr lang="en-US" sz="1700"/>
              <a:t>Whenever the robot is going on the desired path the ultrasonic sensor transmits the ultrasonic waves continuously from its sensor head. Whenever an obstacle comes ahead of it the ultrasonic waves are reflected back from an object and that information is passed to the arduino. The arduino controls the motors left, right, back, front, based on ultrasonic signals. In order to control the speed of each motor pulse width modulation is used (PWM). </a:t>
            </a:r>
          </a:p>
          <a:p>
            <a:pPr indent="-228600">
              <a:lnSpc>
                <a:spcPct val="90000"/>
              </a:lnSpc>
              <a:spcAft>
                <a:spcPts val="600"/>
              </a:spcAft>
              <a:buFont typeface="Arial" panose="020B0604020202020204" pitchFamily="34" charset="0"/>
              <a:buChar char="•"/>
            </a:pPr>
            <a:r>
              <a:rPr lang="en-US" sz="1700"/>
              <a:t>When ultrasonic sensor detect the object which is kept inside the path it will send the signal toward the arduino uno and according to that it will it will rotate the motor M3 &amp; M4 in forward direction and rotate the motor M1 &amp; M2 in reverse direction such way that the car get moving in left direction .</a:t>
            </a:r>
          </a:p>
          <a:p>
            <a:pPr indent="-228600">
              <a:lnSpc>
                <a:spcPct val="90000"/>
              </a:lnSpc>
              <a:spcAft>
                <a:spcPts val="600"/>
              </a:spcAft>
              <a:buFont typeface="Arial" panose="020B0604020202020204" pitchFamily="34" charset="0"/>
              <a:buChar char="•"/>
            </a:pPr>
            <a:r>
              <a:rPr lang="en-US" sz="1700"/>
              <a:t> Similarly in every time when ever an obstacle in found to be in path of car it will detect it and rotate the car in left direction to avoid the obstacle. </a:t>
            </a:r>
          </a:p>
        </p:txBody>
      </p:sp>
    </p:spTree>
    <p:extLst>
      <p:ext uri="{BB962C8B-B14F-4D97-AF65-F5344CB8AC3E}">
        <p14:creationId xmlns:p14="http://schemas.microsoft.com/office/powerpoint/2010/main" val="2382595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A4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022F80A-DC53-59AD-319A-5E6D5B839811}"/>
              </a:ext>
            </a:extLst>
          </p:cNvPr>
          <p:cNvPicPr>
            <a:picLocks noChangeAspect="1"/>
          </p:cNvPicPr>
          <p:nvPr/>
        </p:nvPicPr>
        <p:blipFill>
          <a:blip r:embed="rId2"/>
          <a:stretch>
            <a:fillRect/>
          </a:stretch>
        </p:blipFill>
        <p:spPr>
          <a:xfrm>
            <a:off x="1548190" y="643467"/>
            <a:ext cx="9095619" cy="5571066"/>
          </a:xfrm>
          <a:prstGeom prst="rect">
            <a:avLst/>
          </a:prstGeom>
        </p:spPr>
      </p:pic>
    </p:spTree>
    <p:extLst>
      <p:ext uri="{BB962C8B-B14F-4D97-AF65-F5344CB8AC3E}">
        <p14:creationId xmlns:p14="http://schemas.microsoft.com/office/powerpoint/2010/main" val="892212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116E49A-CA4D-4983-969D-19FE3C55F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3041"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9060D9-48B2-F3A5-8B63-DA5F694BBE50}"/>
              </a:ext>
            </a:extLst>
          </p:cNvPr>
          <p:cNvSpPr>
            <a:spLocks noGrp="1"/>
          </p:cNvSpPr>
          <p:nvPr>
            <p:ph type="title"/>
          </p:nvPr>
        </p:nvSpPr>
        <p:spPr>
          <a:xfrm>
            <a:off x="7631057" y="728456"/>
            <a:ext cx="3971008" cy="1356587"/>
          </a:xfrm>
        </p:spPr>
        <p:txBody>
          <a:bodyPr vert="horz" lIns="91440" tIns="45720" rIns="91440" bIns="45720" rtlCol="0" anchor="ctr">
            <a:normAutofit/>
          </a:bodyPr>
          <a:lstStyle/>
          <a:p>
            <a:r>
              <a:rPr lang="en-US" sz="2800" kern="1200" dirty="0">
                <a:solidFill>
                  <a:schemeClr val="tx1"/>
                </a:solidFill>
                <a:latin typeface="+mj-lt"/>
                <a:ea typeface="+mj-ea"/>
                <a:cs typeface="+mj-cs"/>
              </a:rPr>
              <a:t>Flow-Chart (Hardware Implementation):</a:t>
            </a:r>
          </a:p>
        </p:txBody>
      </p:sp>
      <p:sp>
        <p:nvSpPr>
          <p:cNvPr id="15" name="Rectangle 1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39033"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281E2DF8-F6D8-4E5C-B76E-E082FD8C1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5691" y="2095174"/>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DA1C78D2-7AA2-8FA4-650E-E9C3DC9F7505}"/>
              </a:ext>
            </a:extLst>
          </p:cNvPr>
          <p:cNvSpPr txBox="1"/>
          <p:nvPr/>
        </p:nvSpPr>
        <p:spPr>
          <a:xfrm>
            <a:off x="7631057" y="2207312"/>
            <a:ext cx="3971007" cy="3741204"/>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en-US" dirty="0"/>
              <a:t>The below shows the flow-chart that describes the process for the designing and development of the hardware. The hardware implementation phase is divided into five components. The components are the LEDs and LDRs, comparator ,microcontroller [(Hardware Implementation) ,motor driver and the motor , in sequential order. Each component has been explained below along with their circuital representation as used in the building of the robot. The software implementation is included in the microcontroller phase.</a:t>
            </a:r>
          </a:p>
        </p:txBody>
      </p:sp>
      <p:pic>
        <p:nvPicPr>
          <p:cNvPr id="3" name="image6.png">
            <a:extLst>
              <a:ext uri="{FF2B5EF4-FFF2-40B4-BE49-F238E27FC236}">
                <a16:creationId xmlns:a16="http://schemas.microsoft.com/office/drawing/2014/main" id="{77B8727D-8C30-298F-F006-CB7374773EB7}"/>
              </a:ext>
            </a:extLst>
          </p:cNvPr>
          <p:cNvPicPr>
            <a:picLocks noChangeAspect="1"/>
          </p:cNvPicPr>
          <p:nvPr/>
        </p:nvPicPr>
        <p:blipFill>
          <a:blip r:embed="rId2" cstate="print"/>
          <a:stretch>
            <a:fillRect/>
          </a:stretch>
        </p:blipFill>
        <p:spPr>
          <a:xfrm>
            <a:off x="976255" y="1533580"/>
            <a:ext cx="6166485" cy="2860040"/>
          </a:xfrm>
          <a:prstGeom prst="rect">
            <a:avLst/>
          </a:prstGeom>
        </p:spPr>
      </p:pic>
    </p:spTree>
    <p:extLst>
      <p:ext uri="{BB962C8B-B14F-4D97-AF65-F5344CB8AC3E}">
        <p14:creationId xmlns:p14="http://schemas.microsoft.com/office/powerpoint/2010/main" val="2470892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45EA6-AECD-B4E4-0CC1-584C5B725DC8}"/>
              </a:ext>
            </a:extLst>
          </p:cNvPr>
          <p:cNvSpPr>
            <a:spLocks noGrp="1"/>
          </p:cNvSpPr>
          <p:nvPr>
            <p:ph type="title"/>
          </p:nvPr>
        </p:nvSpPr>
        <p:spPr/>
        <p:txBody>
          <a:bodyPr/>
          <a:lstStyle/>
          <a:p>
            <a:r>
              <a:rPr lang="en-US" sz="2800" b="1" dirty="0">
                <a:effectLst/>
                <a:latin typeface="Times New Roman" panose="02020603050405020304" pitchFamily="18" charset="0"/>
                <a:ea typeface="Times New Roman" panose="02020603050405020304" pitchFamily="18" charset="0"/>
              </a:rPr>
              <a:t>USE</a:t>
            </a:r>
            <a:r>
              <a:rPr lang="en-US" sz="2800" b="1" spc="-20" dirty="0">
                <a:effectLst/>
                <a:latin typeface="Times New Roman" panose="02020603050405020304" pitchFamily="18" charset="0"/>
                <a:ea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rPr>
              <a:t>CASE</a:t>
            </a:r>
            <a:r>
              <a:rPr lang="en-US" sz="2800" b="1" spc="-65" dirty="0">
                <a:effectLst/>
                <a:latin typeface="Times New Roman" panose="02020603050405020304" pitchFamily="18" charset="0"/>
                <a:ea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rPr>
              <a:t>DIAGRAM</a:t>
            </a:r>
            <a:br>
              <a:rPr lang="en-US" sz="1800" b="1" dirty="0">
                <a:effectLst/>
                <a:latin typeface="Times New Roman" panose="02020603050405020304" pitchFamily="18" charset="0"/>
                <a:ea typeface="Times New Roman" panose="02020603050405020304" pitchFamily="18" charset="0"/>
              </a:rPr>
            </a:br>
            <a:endParaRPr lang="en-US" dirty="0"/>
          </a:p>
        </p:txBody>
      </p:sp>
      <p:pic>
        <p:nvPicPr>
          <p:cNvPr id="3" name="image5.png">
            <a:extLst>
              <a:ext uri="{FF2B5EF4-FFF2-40B4-BE49-F238E27FC236}">
                <a16:creationId xmlns:a16="http://schemas.microsoft.com/office/drawing/2014/main" id="{2AC604EB-BC59-EF1C-2536-AB683BD29E6F}"/>
              </a:ext>
            </a:extLst>
          </p:cNvPr>
          <p:cNvPicPr>
            <a:picLocks noChangeAspect="1"/>
          </p:cNvPicPr>
          <p:nvPr/>
        </p:nvPicPr>
        <p:blipFill>
          <a:blip r:embed="rId2" cstate="print"/>
          <a:stretch>
            <a:fillRect/>
          </a:stretch>
        </p:blipFill>
        <p:spPr>
          <a:xfrm>
            <a:off x="1773936" y="1690688"/>
            <a:ext cx="6570888" cy="3824145"/>
          </a:xfrm>
          <a:prstGeom prst="rect">
            <a:avLst/>
          </a:prstGeom>
        </p:spPr>
      </p:pic>
    </p:spTree>
    <p:extLst>
      <p:ext uri="{BB962C8B-B14F-4D97-AF65-F5344CB8AC3E}">
        <p14:creationId xmlns:p14="http://schemas.microsoft.com/office/powerpoint/2010/main" val="858518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B6A5-C858-3B6E-4700-2095B0BB9B84}"/>
              </a:ext>
            </a:extLst>
          </p:cNvPr>
          <p:cNvSpPr>
            <a:spLocks noGrp="1"/>
          </p:cNvSpPr>
          <p:nvPr>
            <p:ph type="title"/>
          </p:nvPr>
        </p:nvSpPr>
        <p:spPr/>
        <p:txBody>
          <a:bodyPr>
            <a:normAutofit/>
          </a:bodyPr>
          <a:lstStyle/>
          <a:p>
            <a:r>
              <a:rPr lang="en-US" sz="2800" b="1" dirty="0">
                <a:effectLst/>
                <a:latin typeface="Times New Roman" panose="02020603050405020304" pitchFamily="18" charset="0"/>
                <a:ea typeface="Times New Roman" panose="02020603050405020304" pitchFamily="18" charset="0"/>
              </a:rPr>
              <a:t>ACTIVITY</a:t>
            </a:r>
            <a:r>
              <a:rPr lang="en-US" sz="2800" b="1" spc="-50" dirty="0">
                <a:effectLst/>
                <a:latin typeface="Times New Roman" panose="02020603050405020304" pitchFamily="18" charset="0"/>
                <a:ea typeface="Times New Roman" panose="02020603050405020304" pitchFamily="18" charset="0"/>
              </a:rPr>
              <a:t> </a:t>
            </a:r>
            <a:r>
              <a:rPr lang="en-US" sz="2800" b="1" dirty="0">
                <a:effectLst/>
                <a:latin typeface="Times New Roman" panose="02020603050405020304" pitchFamily="18" charset="0"/>
                <a:ea typeface="Times New Roman" panose="02020603050405020304" pitchFamily="18" charset="0"/>
              </a:rPr>
              <a:t>DIAGRAM</a:t>
            </a:r>
            <a:br>
              <a:rPr lang="en-US" sz="2800" b="1" dirty="0">
                <a:effectLst/>
                <a:latin typeface="Times New Roman" panose="02020603050405020304" pitchFamily="18" charset="0"/>
                <a:ea typeface="Times New Roman" panose="02020603050405020304" pitchFamily="18" charset="0"/>
              </a:rPr>
            </a:br>
            <a:endParaRPr lang="en-US" sz="2800" dirty="0"/>
          </a:p>
        </p:txBody>
      </p:sp>
      <p:pic>
        <p:nvPicPr>
          <p:cNvPr id="3" name="image7.png">
            <a:extLst>
              <a:ext uri="{FF2B5EF4-FFF2-40B4-BE49-F238E27FC236}">
                <a16:creationId xmlns:a16="http://schemas.microsoft.com/office/drawing/2014/main" id="{30D0737B-4A3F-A88C-E2E8-52AC5C3F1F40}"/>
              </a:ext>
            </a:extLst>
          </p:cNvPr>
          <p:cNvPicPr>
            <a:picLocks noChangeAspect="1"/>
          </p:cNvPicPr>
          <p:nvPr/>
        </p:nvPicPr>
        <p:blipFill>
          <a:blip r:embed="rId2" cstate="print"/>
          <a:stretch>
            <a:fillRect/>
          </a:stretch>
        </p:blipFill>
        <p:spPr>
          <a:xfrm>
            <a:off x="5015547" y="414973"/>
            <a:ext cx="2160905" cy="6028055"/>
          </a:xfrm>
          <a:prstGeom prst="rect">
            <a:avLst/>
          </a:prstGeom>
        </p:spPr>
      </p:pic>
    </p:spTree>
    <p:extLst>
      <p:ext uri="{BB962C8B-B14F-4D97-AF65-F5344CB8AC3E}">
        <p14:creationId xmlns:p14="http://schemas.microsoft.com/office/powerpoint/2010/main" val="3030937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7D1A15-C50E-01AE-61AB-2C47B3482FC1}"/>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sz="4800" kern="1200" dirty="0">
                <a:solidFill>
                  <a:schemeClr val="tx1"/>
                </a:solidFill>
                <a:latin typeface="+mj-lt"/>
                <a:ea typeface="+mj-ea"/>
                <a:cs typeface="+mj-cs"/>
              </a:rPr>
              <a:t>Microcontroller</a:t>
            </a:r>
            <a:r>
              <a:rPr lang="en-US" kern="1200" dirty="0">
                <a:solidFill>
                  <a:schemeClr val="tx1"/>
                </a:solidFill>
                <a:latin typeface="+mj-lt"/>
                <a:ea typeface="+mj-ea"/>
                <a:cs typeface="+mj-cs"/>
              </a:rPr>
              <a:t>:</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close-up of a circuit board&#10;&#10;Description automatically generated">
            <a:extLst>
              <a:ext uri="{FF2B5EF4-FFF2-40B4-BE49-F238E27FC236}">
                <a16:creationId xmlns:a16="http://schemas.microsoft.com/office/drawing/2014/main" id="{98FB41C8-E983-32CC-78B7-5B62CD02A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17" y="1514168"/>
            <a:ext cx="5387066" cy="317836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TextBox 3">
            <a:extLst>
              <a:ext uri="{FF2B5EF4-FFF2-40B4-BE49-F238E27FC236}">
                <a16:creationId xmlns:a16="http://schemas.microsoft.com/office/drawing/2014/main" id="{F237AB77-33BB-3CCA-7BA0-B27153F922E2}"/>
              </a:ext>
            </a:extLst>
          </p:cNvPr>
          <p:cNvSpPr txBox="1"/>
          <p:nvPr/>
        </p:nvSpPr>
        <p:spPr>
          <a:xfrm>
            <a:off x="5894962" y="1984443"/>
            <a:ext cx="5458838" cy="4192520"/>
          </a:xfrm>
          <a:prstGeom prst="rect">
            <a:avLst/>
          </a:prstGeom>
        </p:spPr>
        <p:txBody>
          <a:bodyPr vert="horz" lIns="91440" tIns="45720" rIns="91440" bIns="45720" rtlCol="0">
            <a:normAutofit/>
          </a:bodyPr>
          <a:lstStyle/>
          <a:p>
            <a:pPr indent="-228600" algn="just">
              <a:lnSpc>
                <a:spcPct val="15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picture shows the AVR 40 pin rapid robot controller board with ATmega32 Microcontroller. The controller board is used to communicate with the PC using serial communicator (USB connection) and is used during the programming phase that shall give the robot its reactive control law features. We used the port A to supply input that we got from the output of the comparator and then the output was sent out from port B to the motor driver. The ports C and D were not used for the Obstacle detection and Avoiding Robot</a:t>
            </a:r>
          </a:p>
        </p:txBody>
      </p:sp>
    </p:spTree>
    <p:extLst>
      <p:ext uri="{BB962C8B-B14F-4D97-AF65-F5344CB8AC3E}">
        <p14:creationId xmlns:p14="http://schemas.microsoft.com/office/powerpoint/2010/main" val="3064356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5B239-1DD8-16D3-2680-5BFC24170624}"/>
              </a:ext>
            </a:extLst>
          </p:cNvPr>
          <p:cNvSpPr>
            <a:spLocks noGrp="1"/>
          </p:cNvSpPr>
          <p:nvPr>
            <p:ph type="title"/>
          </p:nvPr>
        </p:nvSpPr>
        <p:spPr/>
        <p:txBody>
          <a:bodyPr/>
          <a:lstStyle/>
          <a:p>
            <a:r>
              <a:rPr lang="en-US" dirty="0"/>
              <a:t>Motor Drivers (L293D IC):</a:t>
            </a:r>
          </a:p>
        </p:txBody>
      </p:sp>
      <p:sp>
        <p:nvSpPr>
          <p:cNvPr id="4" name="TextBox 3">
            <a:extLst>
              <a:ext uri="{FF2B5EF4-FFF2-40B4-BE49-F238E27FC236}">
                <a16:creationId xmlns:a16="http://schemas.microsoft.com/office/drawing/2014/main" id="{0800CA13-42FB-5308-DB5B-6966ACCD2C4C}"/>
              </a:ext>
            </a:extLst>
          </p:cNvPr>
          <p:cNvSpPr txBox="1"/>
          <p:nvPr/>
        </p:nvSpPr>
        <p:spPr>
          <a:xfrm>
            <a:off x="838200" y="1380745"/>
            <a:ext cx="11177016" cy="2308324"/>
          </a:xfrm>
          <a:prstGeom prst="rect">
            <a:avLst/>
          </a:prstGeom>
          <a:noFill/>
        </p:spPr>
        <p:txBody>
          <a:bodyPr wrap="square">
            <a:spAutoFit/>
          </a:bodyPr>
          <a:lstStyle/>
          <a:p>
            <a:pPr algn="just"/>
            <a:r>
              <a:rPr lang="en-US" dirty="0"/>
              <a:t>Motor drivers take a low current control signal but provide a higher current signal, thus acting as a current amplifier. The higher current signal drives the motors. L293D is a motor driver that allows direct current (DC) motor to drive on either direction. It contains two inbuilt H-bridge driver circuits [21]. To rotate the motor in clockwise or anticlockwise direction, voltage need to change its direction. H-bridge is a circuit that allows voltage to be flown in either direction. Hence H-bridge IC are ideal for driving a DC motor [20]. While operating in its common mode, it can drive two DC motors simultaneously, in forward as well as reverse direction. The motor operations can be controlled by input logic at pins [2, 7] and [10, 15]. Input logic signal 00 or 11 will stop the motor. Logic 01 will rotate it in clockwise direction and 10 in anticlockwise directions </a:t>
            </a:r>
          </a:p>
        </p:txBody>
      </p:sp>
      <p:pic>
        <p:nvPicPr>
          <p:cNvPr id="6" name="Picture 5" descr="A computer chip with text and numbers&#10;&#10;Description automatically generated with medium confidence">
            <a:extLst>
              <a:ext uri="{FF2B5EF4-FFF2-40B4-BE49-F238E27FC236}">
                <a16:creationId xmlns:a16="http://schemas.microsoft.com/office/drawing/2014/main" id="{121F0CD7-2584-6CBB-059B-C03634BC84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144" y="3755110"/>
            <a:ext cx="7159256" cy="2936052"/>
          </a:xfrm>
          <a:prstGeom prst="rect">
            <a:avLst/>
          </a:prstGeom>
        </p:spPr>
      </p:pic>
    </p:spTree>
    <p:extLst>
      <p:ext uri="{BB962C8B-B14F-4D97-AF65-F5344CB8AC3E}">
        <p14:creationId xmlns:p14="http://schemas.microsoft.com/office/powerpoint/2010/main" val="1961361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C2FC81D-C43B-D6D3-660A-B463918C2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34923" cy="6858000"/>
          </a:xfrm>
          <a:prstGeom prst="rect">
            <a:avLst/>
          </a:prstGeom>
          <a:solidFill>
            <a:schemeClr val="bg1">
              <a:lumMod val="95000"/>
              <a:alpha val="8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BDDB3F1B-9976-8542-B149-C66F2061F2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1" y="0"/>
            <a:ext cx="123362" cy="6858000"/>
            <a:chOff x="12068638" y="0"/>
            <a:chExt cx="123362" cy="6858000"/>
          </a:xfrm>
        </p:grpSpPr>
        <p:sp>
          <p:nvSpPr>
            <p:cNvPr id="24" name="Rectangle 23">
              <a:extLst>
                <a:ext uri="{FF2B5EF4-FFF2-40B4-BE49-F238E27FC236}">
                  <a16:creationId xmlns:a16="http://schemas.microsoft.com/office/drawing/2014/main" id="{023A3929-30D6-0483-783F-8C676BF16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20AF78C-8B49-5B80-2FA4-B815E7506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27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image3.jpeg" descr="A close-up of a machine&#10;&#10;Description automatically generated">
            <a:extLst>
              <a:ext uri="{FF2B5EF4-FFF2-40B4-BE49-F238E27FC236}">
                <a16:creationId xmlns:a16="http://schemas.microsoft.com/office/drawing/2014/main" id="{824CBD52-962A-FCC8-464E-8025E636F9C6}"/>
              </a:ext>
            </a:extLst>
          </p:cNvPr>
          <p:cNvPicPr>
            <a:picLocks noChangeAspect="1"/>
          </p:cNvPicPr>
          <p:nvPr/>
        </p:nvPicPr>
        <p:blipFill>
          <a:blip r:embed="rId2" cstate="print"/>
          <a:stretch>
            <a:fillRect/>
          </a:stretch>
        </p:blipFill>
        <p:spPr>
          <a:xfrm rot="16200000">
            <a:off x="-691906" y="2008589"/>
            <a:ext cx="6490425" cy="2888238"/>
          </a:xfrm>
          <a:prstGeom prst="rect">
            <a:avLst/>
          </a:prstGeom>
        </p:spPr>
      </p:pic>
      <p:pic>
        <p:nvPicPr>
          <p:cNvPr id="5" name="image7.jpeg" descr="A diagram of a transparent object&#10;&#10;Description automatically generated">
            <a:extLst>
              <a:ext uri="{FF2B5EF4-FFF2-40B4-BE49-F238E27FC236}">
                <a16:creationId xmlns:a16="http://schemas.microsoft.com/office/drawing/2014/main" id="{96EE2412-FC83-2E47-C592-F3C6B50AB64B}"/>
              </a:ext>
            </a:extLst>
          </p:cNvPr>
          <p:cNvPicPr>
            <a:picLocks noChangeAspect="1"/>
          </p:cNvPicPr>
          <p:nvPr/>
        </p:nvPicPr>
        <p:blipFill>
          <a:blip r:embed="rId3" cstate="print"/>
          <a:stretch>
            <a:fillRect/>
          </a:stretch>
        </p:blipFill>
        <p:spPr>
          <a:xfrm>
            <a:off x="5454938" y="207494"/>
            <a:ext cx="5627875" cy="3244678"/>
          </a:xfrm>
          <a:prstGeom prst="rect">
            <a:avLst/>
          </a:prstGeom>
        </p:spPr>
      </p:pic>
      <p:sp>
        <p:nvSpPr>
          <p:cNvPr id="3" name="TextBox 2">
            <a:extLst>
              <a:ext uri="{FF2B5EF4-FFF2-40B4-BE49-F238E27FC236}">
                <a16:creationId xmlns:a16="http://schemas.microsoft.com/office/drawing/2014/main" id="{6B2431EE-70A4-E662-90E1-870A4359BCA6}"/>
              </a:ext>
            </a:extLst>
          </p:cNvPr>
          <p:cNvSpPr txBox="1"/>
          <p:nvPr/>
        </p:nvSpPr>
        <p:spPr>
          <a:xfrm>
            <a:off x="5863505" y="3641840"/>
            <a:ext cx="5219308" cy="344783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Lidar (Light Detection and Ranging) sensors can be a valuable component in RailTel safety solutions. Here are some potential applications and benefits:</a:t>
            </a:r>
          </a:p>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1.Obstacle Detection</a:t>
            </a:r>
          </a:p>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2. Track Monitoring</a:t>
            </a:r>
          </a:p>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3. Level Crossing Safety</a:t>
            </a:r>
          </a:p>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4. Tunnel Monitoring</a:t>
            </a:r>
          </a:p>
          <a:p>
            <a:pPr indent="-228600">
              <a:lnSpc>
                <a:spcPct val="9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5. Collision Avoidance Systems</a:t>
            </a:r>
          </a:p>
        </p:txBody>
      </p:sp>
    </p:spTree>
    <p:extLst>
      <p:ext uri="{BB962C8B-B14F-4D97-AF65-F5344CB8AC3E}">
        <p14:creationId xmlns:p14="http://schemas.microsoft.com/office/powerpoint/2010/main" val="1460186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E007FEF-E96A-2BD1-3847-ADD7BA1F46B4}"/>
              </a:ext>
            </a:extLst>
          </p:cNvPr>
          <p:cNvSpPr txBox="1"/>
          <p:nvPr/>
        </p:nvSpPr>
        <p:spPr>
          <a:xfrm>
            <a:off x="1130709" y="1042219"/>
            <a:ext cx="9969909" cy="3643562"/>
          </a:xfrm>
          <a:prstGeom prst="rect">
            <a:avLst/>
          </a:prstGeom>
          <a:noFill/>
        </p:spPr>
        <p:txBody>
          <a:bodyPr wrap="square">
            <a:spAutoFit/>
          </a:bodyPr>
          <a:lstStyle/>
          <a:p>
            <a:r>
              <a:rPr lang="en-US" sz="3600" b="1" dirty="0">
                <a:latin typeface="Times New Roman" panose="02020603050405020304" pitchFamily="18" charset="0"/>
                <a:cs typeface="Times New Roman" panose="02020603050405020304" pitchFamily="18" charset="0"/>
              </a:rPr>
              <a:t>PROBLEM STATEMENT</a:t>
            </a: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Develop a comprehensive safety solution for RailTel</a:t>
            </a:r>
            <a:r>
              <a:rPr lang="en-US">
                <a:latin typeface="Times New Roman" panose="02020603050405020304" pitchFamily="18" charset="0"/>
                <a:cs typeface="Times New Roman" panose="02020603050405020304" pitchFamily="18" charset="0"/>
              </a:rPr>
              <a:t>, a </a:t>
            </a:r>
            <a:r>
              <a:rPr lang="en-US" dirty="0">
                <a:latin typeface="Times New Roman" panose="02020603050405020304" pitchFamily="18" charset="0"/>
                <a:cs typeface="Times New Roman" panose="02020603050405020304" pitchFamily="18" charset="0"/>
              </a:rPr>
              <a:t>telecommunications infrastructure provider for the Indian Railways, to address the challenges associated with ensuring the safety and security of railway assets, personnel, and passengers. The solution should integrate advanced technologies such as IoT, AI, and machine learning to proactively detect and prevent potential safety hazards, mitigate risks associated with accidents, trespassing, vandalism, and unauthorized access, and enhance overall operational efficiency and passenger experience across the railway network.</a:t>
            </a:r>
          </a:p>
        </p:txBody>
      </p:sp>
    </p:spTree>
    <p:extLst>
      <p:ext uri="{BB962C8B-B14F-4D97-AF65-F5344CB8AC3E}">
        <p14:creationId xmlns:p14="http://schemas.microsoft.com/office/powerpoint/2010/main" val="1969640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rain on the tracks&#10;&#10;Description automatically generated">
            <a:extLst>
              <a:ext uri="{FF2B5EF4-FFF2-40B4-BE49-F238E27FC236}">
                <a16:creationId xmlns:a16="http://schemas.microsoft.com/office/drawing/2014/main" id="{A210C5BA-FD7E-753A-4191-19D9596A8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680" y="843034"/>
            <a:ext cx="5857240" cy="5857240"/>
          </a:xfrm>
          <a:prstGeom prst="rect">
            <a:avLst/>
          </a:prstGeom>
        </p:spPr>
      </p:pic>
      <p:sp>
        <p:nvSpPr>
          <p:cNvPr id="5" name="TextBox 4">
            <a:extLst>
              <a:ext uri="{FF2B5EF4-FFF2-40B4-BE49-F238E27FC236}">
                <a16:creationId xmlns:a16="http://schemas.microsoft.com/office/drawing/2014/main" id="{84BE2B99-F4A5-FBCE-0F08-A3E3534D60FC}"/>
              </a:ext>
            </a:extLst>
          </p:cNvPr>
          <p:cNvSpPr txBox="1"/>
          <p:nvPr/>
        </p:nvSpPr>
        <p:spPr>
          <a:xfrm>
            <a:off x="76200" y="473702"/>
            <a:ext cx="9150096"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LIDAR (LIGHT DETECTION AND RANGING) SENSORS ON TOP OF THE TRAIN</a:t>
            </a:r>
            <a:endParaRPr lang="en-US" b="1" dirty="0"/>
          </a:p>
        </p:txBody>
      </p:sp>
    </p:spTree>
    <p:extLst>
      <p:ext uri="{BB962C8B-B14F-4D97-AF65-F5344CB8AC3E}">
        <p14:creationId xmlns:p14="http://schemas.microsoft.com/office/powerpoint/2010/main" val="1972623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9D0AECBB-B6D4-A741-21BF-F497D755A4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79" r="1" b="1"/>
          <a:stretch/>
        </p:blipFill>
        <p:spPr bwMode="auto">
          <a:xfrm>
            <a:off x="457200" y="457200"/>
            <a:ext cx="112776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953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Obstacle Detection - YouTube">
            <a:extLst>
              <a:ext uri="{FF2B5EF4-FFF2-40B4-BE49-F238E27FC236}">
                <a16:creationId xmlns:a16="http://schemas.microsoft.com/office/drawing/2014/main" id="{0BB85904-ABC3-87C0-709A-867B53A5DE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306"/>
          <a:stretch/>
        </p:blipFill>
        <p:spPr bwMode="auto">
          <a:xfrm>
            <a:off x="457200" y="457200"/>
            <a:ext cx="112776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061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Arc 15">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315A44D-11EE-10D6-F2CD-4BFF665EDD80}"/>
              </a:ext>
            </a:extLst>
          </p:cNvPr>
          <p:cNvSpPr txBox="1"/>
          <p:nvPr/>
        </p:nvSpPr>
        <p:spPr>
          <a:xfrm>
            <a:off x="5894962" y="479493"/>
            <a:ext cx="5458838"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a:solidFill>
                  <a:schemeClr val="tx1"/>
                </a:solidFill>
                <a:latin typeface="+mj-lt"/>
                <a:ea typeface="+mj-ea"/>
                <a:cs typeface="+mj-cs"/>
              </a:rPr>
              <a:t>RAILWAY TRACK – OBSTACLE DETECTION</a:t>
            </a:r>
          </a:p>
        </p:txBody>
      </p:sp>
      <p:sp>
        <p:nvSpPr>
          <p:cNvPr id="18" name="Freeform: Shape 17">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screenshot of a chat&#10;&#10;Description automatically generated">
            <a:extLst>
              <a:ext uri="{FF2B5EF4-FFF2-40B4-BE49-F238E27FC236}">
                <a16:creationId xmlns:a16="http://schemas.microsoft.com/office/drawing/2014/main" id="{CE0DE37C-23F9-EC7D-F2F0-0ACFEAD79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530" y="511293"/>
            <a:ext cx="3682685"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9" name="TextBox 8">
            <a:extLst>
              <a:ext uri="{FF2B5EF4-FFF2-40B4-BE49-F238E27FC236}">
                <a16:creationId xmlns:a16="http://schemas.microsoft.com/office/drawing/2014/main" id="{94D5698C-518F-A4FC-44AD-E7A24CEC1A2D}"/>
              </a:ext>
            </a:extLst>
          </p:cNvPr>
          <p:cNvSpPr txBox="1"/>
          <p:nvPr/>
        </p:nvSpPr>
        <p:spPr>
          <a:xfrm>
            <a:off x="5894962" y="1984443"/>
            <a:ext cx="5458838" cy="4192520"/>
          </a:xfrm>
          <a:prstGeom prst="rect">
            <a:avLst/>
          </a:prstGeom>
        </p:spPr>
        <p:txBody>
          <a:bodyPr vert="horz" lIns="91440" tIns="45720" rIns="91440" bIns="45720" rtlCol="0">
            <a:normAutofit/>
          </a:bodyPr>
          <a:lstStyle/>
          <a:p>
            <a:pPr indent="-228600">
              <a:lnSpc>
                <a:spcPct val="15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We have to make sure that the connection is established between microcontroller and GSM. There are two ways of doing it, one is to connect TX pin of GSM to RX pin of microcontroller and RX pin of GSM module to TX pin of microcontroller. Second is by selecting two PWM enabled pins of microcontroller (Pin 9, 10). It uses software serial library of microcontroller, when the connection is established, the data can be fed directly to GSM.</a:t>
            </a:r>
          </a:p>
        </p:txBody>
      </p:sp>
    </p:spTree>
    <p:extLst>
      <p:ext uri="{BB962C8B-B14F-4D97-AF65-F5344CB8AC3E}">
        <p14:creationId xmlns:p14="http://schemas.microsoft.com/office/powerpoint/2010/main" val="2701367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9" name="Rectangle 410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0" name="Arc 4109">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E91A382-D009-814F-349A-FBB29A766585}"/>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0" i="0" kern="1200" cap="all">
                <a:solidFill>
                  <a:schemeClr val="tx1"/>
                </a:solidFill>
                <a:effectLst/>
                <a:latin typeface="+mj-lt"/>
                <a:ea typeface="+mj-ea"/>
                <a:cs typeface="+mj-cs"/>
              </a:rPr>
              <a:t>AR3000 DISTANCE MEASUREMENT SENSOR</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A7091F16-A657-10BB-8AC4-D3A076F1CDCE}"/>
                  </a:ext>
                </a:extLst>
              </p14:cNvPr>
              <p14:cNvContentPartPr/>
              <p14:nvPr/>
            </p14:nvContentPartPr>
            <p14:xfrm>
              <a:off x="4296030" y="2762166"/>
              <a:ext cx="591320" cy="31574"/>
            </p14:xfrm>
          </p:contentPart>
        </mc:Choice>
        <mc:Fallback xmlns="">
          <p:pic>
            <p:nvPicPr>
              <p:cNvPr id="4" name="Ink 3">
                <a:extLst>
                  <a:ext uri="{FF2B5EF4-FFF2-40B4-BE49-F238E27FC236}">
                    <a16:creationId xmlns:a16="http://schemas.microsoft.com/office/drawing/2014/main" id="{A7091F16-A657-10BB-8AC4-D3A076F1CDCE}"/>
                  </a:ext>
                </a:extLst>
              </p:cNvPr>
              <p:cNvPicPr/>
              <p:nvPr/>
            </p:nvPicPr>
            <p:blipFill>
              <a:blip r:embed="rId3"/>
              <a:stretch>
                <a:fillRect/>
              </a:stretch>
            </p:blipFill>
            <p:spPr>
              <a:xfrm>
                <a:off x="4242045" y="2654527"/>
                <a:ext cx="698931" cy="24649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BE9BE6B-9873-8A98-832B-80A991E8AC1C}"/>
                  </a:ext>
                </a:extLst>
              </p14:cNvPr>
              <p14:cNvContentPartPr/>
              <p14:nvPr/>
            </p14:nvContentPartPr>
            <p14:xfrm>
              <a:off x="3975145" y="2711717"/>
              <a:ext cx="837046" cy="52165"/>
            </p14:xfrm>
          </p:contentPart>
        </mc:Choice>
        <mc:Fallback xmlns="">
          <p:pic>
            <p:nvPicPr>
              <p:cNvPr id="5" name="Ink 4">
                <a:extLst>
                  <a:ext uri="{FF2B5EF4-FFF2-40B4-BE49-F238E27FC236}">
                    <a16:creationId xmlns:a16="http://schemas.microsoft.com/office/drawing/2014/main" id="{BBE9BE6B-9873-8A98-832B-80A991E8AC1C}"/>
                  </a:ext>
                </a:extLst>
              </p:cNvPr>
              <p:cNvPicPr/>
              <p:nvPr/>
            </p:nvPicPr>
            <p:blipFill>
              <a:blip r:embed="rId5"/>
              <a:stretch>
                <a:fillRect/>
              </a:stretch>
            </p:blipFill>
            <p:spPr>
              <a:xfrm>
                <a:off x="3921142" y="2603789"/>
                <a:ext cx="944692" cy="267660"/>
              </a:xfrm>
              <a:prstGeom prst="rect">
                <a:avLst/>
              </a:prstGeom>
            </p:spPr>
          </p:pic>
        </mc:Fallback>
      </mc:AlternateContent>
      <p:pic>
        <p:nvPicPr>
          <p:cNvPr id="4100" name="Picture 4" descr="AR3000 Distance Measurement Sensor - Acuity Laser">
            <a:extLst>
              <a:ext uri="{FF2B5EF4-FFF2-40B4-BE49-F238E27FC236}">
                <a16:creationId xmlns:a16="http://schemas.microsoft.com/office/drawing/2014/main" id="{D257188E-65AB-D825-7708-12F290B04C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48" y="1823147"/>
            <a:ext cx="5617878" cy="41352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882DB85-0232-707F-4AAE-2C892A727A50}"/>
              </a:ext>
            </a:extLst>
          </p:cNvPr>
          <p:cNvSpPr txBox="1"/>
          <p:nvPr/>
        </p:nvSpPr>
        <p:spPr>
          <a:xfrm>
            <a:off x="5773664" y="1996864"/>
            <a:ext cx="5811387" cy="4766946"/>
          </a:xfrm>
          <a:prstGeom prst="rect">
            <a:avLst/>
          </a:prstGeom>
          <a:noFill/>
        </p:spPr>
        <p:txBody>
          <a:bodyPr wrap="square">
            <a:spAutoFit/>
          </a:bodyPr>
          <a:lstStyle/>
          <a:p>
            <a:pPr algn="just" defTabSz="868680">
              <a:lnSpc>
                <a:spcPct val="150000"/>
              </a:lnSpc>
              <a:spcAft>
                <a:spcPts val="600"/>
              </a:spcAft>
            </a:pPr>
            <a:r>
              <a:rPr lang="en-US" kern="1200" dirty="0">
                <a:solidFill>
                  <a:srgbClr val="333333"/>
                </a:solidFill>
                <a:latin typeface="Times New Roman" panose="02020603050405020304" pitchFamily="18" charset="0"/>
                <a:cs typeface="Times New Roman" panose="02020603050405020304" pitchFamily="18" charset="0"/>
              </a:rPr>
              <a:t>AR3000 distance measurement sensors are Acuity’s longest-range models. Ideal for measuring positions of cranes and trolleys, the time-of-flight sensor can measure up to 300 meters to natural surfaces and up to 3,000 meters when using a retroreflective target.</a:t>
            </a:r>
          </a:p>
          <a:p>
            <a:pPr algn="just" defTabSz="868680">
              <a:lnSpc>
                <a:spcPct val="150000"/>
              </a:lnSpc>
              <a:spcAft>
                <a:spcPts val="600"/>
              </a:spcAft>
            </a:pPr>
            <a:r>
              <a:rPr lang="en-US" kern="1200" dirty="0">
                <a:solidFill>
                  <a:srgbClr val="333333"/>
                </a:solidFill>
                <a:latin typeface="Times New Roman" panose="02020603050405020304" pitchFamily="18" charset="0"/>
                <a:cs typeface="Times New Roman" panose="02020603050405020304" pitchFamily="18" charset="0"/>
              </a:rPr>
              <a:t>The eye-safe laser and robust enclosures design (NEMA-4, IP67) make it a versatile choice for industrial measuring applications. </a:t>
            </a:r>
          </a:p>
          <a:p>
            <a:pPr algn="just" defTabSz="868680">
              <a:lnSpc>
                <a:spcPct val="150000"/>
              </a:lnSpc>
              <a:spcAft>
                <a:spcPts val="600"/>
              </a:spcAft>
            </a:pPr>
            <a:r>
              <a:rPr lang="en-US" kern="1200" dirty="0">
                <a:solidFill>
                  <a:srgbClr val="333333"/>
                </a:solidFill>
                <a:latin typeface="Times New Roman" panose="02020603050405020304" pitchFamily="18" charset="0"/>
                <a:cs typeface="Times New Roman" panose="02020603050405020304" pitchFamily="18" charset="0"/>
              </a:rPr>
              <a:t>The AR3000 has an operating temperature of -40 to 60 °C [-40 to 140 °F] and has a built-in heater that will automatically turn on/off when limits are exceeded.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5413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2" descr="Broken rail explained - Network Rail">
            <a:extLst>
              <a:ext uri="{FF2B5EF4-FFF2-40B4-BE49-F238E27FC236}">
                <a16:creationId xmlns:a16="http://schemas.microsoft.com/office/drawing/2014/main" id="{16451312-64D1-AB5F-17DC-0DF4D513D6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182" y="1558582"/>
            <a:ext cx="4777381" cy="357109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104965-9B7F-7C4F-69FF-F629FC605E78}"/>
              </a:ext>
            </a:extLst>
          </p:cNvPr>
          <p:cNvSpPr txBox="1"/>
          <p:nvPr/>
        </p:nvSpPr>
        <p:spPr>
          <a:xfrm>
            <a:off x="5864772" y="1345324"/>
            <a:ext cx="5489028" cy="4831639"/>
          </a:xfrm>
          <a:prstGeom prst="rect">
            <a:avLst/>
          </a:prstGeom>
        </p:spPr>
        <p:txBody>
          <a:bodyPr vert="horz" lIns="91440" tIns="45720" rIns="91440" bIns="45720" rtlCol="0">
            <a:normAutofit fontScale="92500"/>
          </a:bodyPr>
          <a:lstStyle/>
          <a:p>
            <a:pPr indent="-228600" algn="just">
              <a:lnSpc>
                <a:spcPct val="15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survey on the internet states that about 60% of all the railway accidents is due to derailments, recent measurements shows that about 90% are due to cracks on the rails. </a:t>
            </a:r>
          </a:p>
          <a:p>
            <a:pPr indent="-228600" algn="just">
              <a:lnSpc>
                <a:spcPct val="15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System having LED and LDR sensor assembly, but the main disadvantage is that the LED and LDR must be placed opposite to each other and also the environment needs to be perfect to detect the track. To overcome this disadvantage, here sensors are used, which will detect the crack accurately. The existing system is slow, tedious and time consuming. This system has GSM and GPS module which will give the real time location or coordinates in the form of Short Message Service (SMS) to the nearest railway station.</a:t>
            </a:r>
          </a:p>
        </p:txBody>
      </p:sp>
    </p:spTree>
    <p:extLst>
      <p:ext uri="{BB962C8B-B14F-4D97-AF65-F5344CB8AC3E}">
        <p14:creationId xmlns:p14="http://schemas.microsoft.com/office/powerpoint/2010/main" val="1425581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5010E5E-D32D-57DA-BADE-C8ACBD3A2E8A}"/>
              </a:ext>
            </a:extLst>
          </p:cNvPr>
          <p:cNvSpPr txBox="1"/>
          <p:nvPr/>
        </p:nvSpPr>
        <p:spPr>
          <a:xfrm>
            <a:off x="5894962" y="479493"/>
            <a:ext cx="5458838"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kern="1200" dirty="0">
                <a:solidFill>
                  <a:schemeClr val="tx1"/>
                </a:solidFill>
                <a:latin typeface="+mj-lt"/>
                <a:ea typeface="+mj-ea"/>
                <a:cs typeface="+mj-cs"/>
              </a:rPr>
              <a:t>RAILWAY TRACK – CRACK DETECTION</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phone with text on it&#10;&#10;Description automatically generated">
            <a:extLst>
              <a:ext uri="{FF2B5EF4-FFF2-40B4-BE49-F238E27FC236}">
                <a16:creationId xmlns:a16="http://schemas.microsoft.com/office/drawing/2014/main" id="{950590D9-1DD5-1EA2-5E3B-442E16395D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724" y="511293"/>
            <a:ext cx="3994297" cy="566567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TextBox 4">
            <a:extLst>
              <a:ext uri="{FF2B5EF4-FFF2-40B4-BE49-F238E27FC236}">
                <a16:creationId xmlns:a16="http://schemas.microsoft.com/office/drawing/2014/main" id="{242A28F4-06B1-DFF5-D3CF-7392E19B2065}"/>
              </a:ext>
            </a:extLst>
          </p:cNvPr>
          <p:cNvSpPr txBox="1"/>
          <p:nvPr/>
        </p:nvSpPr>
        <p:spPr>
          <a:xfrm>
            <a:off x="5894962" y="1984443"/>
            <a:ext cx="5458838" cy="4192520"/>
          </a:xfrm>
          <a:prstGeom prst="rect">
            <a:avLst/>
          </a:prstGeom>
        </p:spPr>
        <p:txBody>
          <a:bodyPr vert="horz" lIns="91440" tIns="45720" rIns="91440" bIns="45720" rtlCol="0">
            <a:noAutofit/>
          </a:bodyPr>
          <a:lstStyle/>
          <a:p>
            <a:pPr indent="-228600" algn="just">
              <a:lnSpc>
                <a:spcPct val="15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Ultrasonic sensor performs its operation scanning and detecting the cracks on the track, when the crack is detected, it will stop the vehicle. Now, GPS will operate getting the coordinates of the location. So, now GSM Module comes into picture which operation is to transmit message to the control room of railway. So, GSM will send a message as ''Obstacle Present" as shown in Figure 4 to the predetermined location. When both the messages are sent and the program will go again on the initial stage and the motor will start again, and it will scan the track.</a:t>
            </a:r>
          </a:p>
        </p:txBody>
      </p:sp>
    </p:spTree>
    <p:extLst>
      <p:ext uri="{BB962C8B-B14F-4D97-AF65-F5344CB8AC3E}">
        <p14:creationId xmlns:p14="http://schemas.microsoft.com/office/powerpoint/2010/main" val="587995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blue squares and black text&#10;&#10;Description automatically generated">
            <a:extLst>
              <a:ext uri="{FF2B5EF4-FFF2-40B4-BE49-F238E27FC236}">
                <a16:creationId xmlns:a16="http://schemas.microsoft.com/office/drawing/2014/main" id="{CF78AAF6-B1D2-F1A4-903A-2D01EA3AD0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80" y="1277078"/>
            <a:ext cx="6410084" cy="4317904"/>
          </a:xfrm>
          <a:prstGeom prst="rect">
            <a:avLst/>
          </a:prstGeom>
        </p:spPr>
      </p:pic>
      <p:sp>
        <p:nvSpPr>
          <p:cNvPr id="2059" name="Rectangle 2058">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F083086B-7D43-621E-BC46-C2BD61A0408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95873" y="816365"/>
            <a:ext cx="3854945" cy="2129857"/>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white rectangular table with black text&#10;&#10;Description automatically generated">
            <a:extLst>
              <a:ext uri="{FF2B5EF4-FFF2-40B4-BE49-F238E27FC236}">
                <a16:creationId xmlns:a16="http://schemas.microsoft.com/office/drawing/2014/main" id="{B0898DA4-2129-DFC0-8290-E4BC5678D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5873" y="3957631"/>
            <a:ext cx="3854945" cy="2052757"/>
          </a:xfrm>
          <a:prstGeom prst="rect">
            <a:avLst/>
          </a:prstGeom>
        </p:spPr>
      </p:pic>
    </p:spTree>
    <p:extLst>
      <p:ext uri="{BB962C8B-B14F-4D97-AF65-F5344CB8AC3E}">
        <p14:creationId xmlns:p14="http://schemas.microsoft.com/office/powerpoint/2010/main" val="785037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3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554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istory of Thank You | Interpretation Company | Access 2 Interpreters">
            <a:extLst>
              <a:ext uri="{FF2B5EF4-FFF2-40B4-BE49-F238E27FC236}">
                <a16:creationId xmlns:a16="http://schemas.microsoft.com/office/drawing/2014/main" id="{34A97C0A-BB04-559C-A7EA-6B87F8FCC7D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38488" y="643467"/>
            <a:ext cx="8315023"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39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67C48B32-4AE6-1975-90C2-43EEDA4905CD}"/>
              </a:ext>
            </a:extLst>
          </p:cNvPr>
          <p:cNvSpPr txBox="1"/>
          <p:nvPr/>
        </p:nvSpPr>
        <p:spPr>
          <a:xfrm>
            <a:off x="443345" y="477998"/>
            <a:ext cx="10818091" cy="5662020"/>
          </a:xfrm>
          <a:prstGeom prst="rect">
            <a:avLst/>
          </a:prstGeom>
        </p:spPr>
        <p:txBody>
          <a:bodyPr vert="horz" lIns="91440" tIns="45720" rIns="91440" bIns="45720" rtlCol="0">
            <a:normAutofit lnSpcReduction="10000"/>
          </a:bodyPr>
          <a:lstStyle/>
          <a:p>
            <a:pPr algn="just">
              <a:lnSpc>
                <a:spcPct val="150000"/>
              </a:lnSpc>
              <a:spcAft>
                <a:spcPts val="600"/>
              </a:spcAft>
            </a:pPr>
            <a:r>
              <a:rPr lang="en-US" sz="2000" b="1" dirty="0">
                <a:latin typeface="Times New Roman" panose="02020603050405020304" pitchFamily="18" charset="0"/>
                <a:cs typeface="Times New Roman" panose="02020603050405020304" pitchFamily="18" charset="0"/>
              </a:rPr>
              <a:t>INTRODUCTION:</a:t>
            </a:r>
          </a:p>
          <a:p>
            <a:pPr indent="-228600" algn="just">
              <a:lnSpc>
                <a:spcPct val="15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Railway transportation plays a critical role in the economy and connectivity of nations, facilitating the movement of passengers and goods across vast distances. However, ensuring the safety and efficiency of railway operations is paramount to prevent accidents and disruptions. RailTel Safety Solutions aims to leverage advanced technologies, including Lidar sensors, to enhance safety measures and operational efficiency within the railway industry.</a:t>
            </a:r>
          </a:p>
          <a:p>
            <a:pPr indent="-228600" algn="just">
              <a:lnSpc>
                <a:spcPct val="160000"/>
              </a:lnSpc>
              <a:spcAft>
                <a:spcPts val="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lnSpc>
                <a:spcPct val="150000"/>
              </a:lnSpc>
              <a:spcAft>
                <a:spcPts val="600"/>
              </a:spcAft>
            </a:pPr>
            <a:r>
              <a:rPr lang="en-US" sz="2000" b="1" dirty="0">
                <a:latin typeface="Times New Roman" panose="02020603050405020304" pitchFamily="18" charset="0"/>
                <a:cs typeface="Times New Roman" panose="02020603050405020304" pitchFamily="18" charset="0"/>
              </a:rPr>
              <a:t>BACKGROUND:</a:t>
            </a:r>
          </a:p>
          <a:p>
            <a:pPr indent="-228600" algn="just">
              <a:lnSpc>
                <a:spcPct val="15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Traditional safety systems in railways rely on manual inspections and limited sensor technology, which may not always provide timely or accurate detection of hazards. With the advent of Lidar sensors, there's an opportunity to revolutionize railway safety by employing cutting-edge detection and monitoring capabilities. Lidar offers high-resolution, real-time data capture, enabling precise detection of obstacles, track deformities, and other potential risks along the railway network. By integrating Lidar technology into RailTel safety solutions, we can augment existing safety measures and mitigate risks associated with railway operations.</a:t>
            </a:r>
          </a:p>
        </p:txBody>
      </p:sp>
    </p:spTree>
    <p:extLst>
      <p:ext uri="{BB962C8B-B14F-4D97-AF65-F5344CB8AC3E}">
        <p14:creationId xmlns:p14="http://schemas.microsoft.com/office/powerpoint/2010/main" val="650672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472F9A-AE52-7C37-2D9D-B551F3A13D86}"/>
              </a:ext>
            </a:extLst>
          </p:cNvPr>
          <p:cNvSpPr txBox="1"/>
          <p:nvPr/>
        </p:nvSpPr>
        <p:spPr>
          <a:xfrm>
            <a:off x="594804" y="292963"/>
            <a:ext cx="11230252" cy="6001643"/>
          </a:xfrm>
          <a:prstGeom prst="rect">
            <a:avLst/>
          </a:prstGeom>
          <a:noFill/>
        </p:spPr>
        <p:txBody>
          <a:bodyPr wrap="square">
            <a:spAutoFit/>
          </a:bodyPr>
          <a:lstStyle/>
          <a:p>
            <a:pPr indent="-228600" algn="just">
              <a:lnSpc>
                <a:spcPct val="90000"/>
              </a:lnSpc>
              <a:spcAft>
                <a:spcPts val="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lnSpc>
                <a:spcPct val="90000"/>
              </a:lnSpc>
              <a:spcAft>
                <a:spcPts val="600"/>
              </a:spcAft>
            </a:pPr>
            <a:r>
              <a:rPr lang="en-US" sz="2000" b="1" dirty="0">
                <a:latin typeface="Times New Roman" panose="02020603050405020304" pitchFamily="18" charset="0"/>
                <a:cs typeface="Times New Roman" panose="02020603050405020304" pitchFamily="18" charset="0"/>
              </a:rPr>
              <a:t>PURPOSE OF THE PROJECT:</a:t>
            </a:r>
          </a:p>
          <a:p>
            <a:pPr algn="just">
              <a:lnSpc>
                <a:spcPct val="90000"/>
              </a:lnSpc>
              <a:spcAft>
                <a:spcPts val="600"/>
              </a:spcAft>
            </a:pPr>
            <a:r>
              <a:rPr lang="en-US" dirty="0">
                <a:latin typeface="Times New Roman" panose="02020603050405020304" pitchFamily="18" charset="0"/>
                <a:cs typeface="Times New Roman" panose="02020603050405020304" pitchFamily="18" charset="0"/>
              </a:rPr>
              <a:t>The primary purpose of the RailTel safety solutions project is to enhance railway safety and operational efficiency through the implementation of advanced Lidar-based technologies. This project aims to achieve the following objectives:</a:t>
            </a:r>
          </a:p>
          <a:p>
            <a:pPr indent="-228600" algn="just">
              <a:lnSpc>
                <a:spcPct val="90000"/>
              </a:lnSpc>
              <a:spcAft>
                <a:spcPts val="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lnSpc>
                <a:spcPct val="90000"/>
              </a:lnSpc>
              <a:spcAft>
                <a:spcPts val="600"/>
              </a:spcAft>
            </a:pPr>
            <a:r>
              <a:rPr lang="en-US" dirty="0">
                <a:latin typeface="Times New Roman" panose="02020603050405020304" pitchFamily="18" charset="0"/>
                <a:cs typeface="Times New Roman" panose="02020603050405020304" pitchFamily="18" charset="0"/>
              </a:rPr>
              <a:t>1. Risk Mitigation: Reduce the likelihood of accidents, collisions, and derailments by detecting and alerting railway operators to potential hazards in real-time.</a:t>
            </a:r>
          </a:p>
          <a:p>
            <a:pPr indent="-228600" algn="just">
              <a:lnSpc>
                <a:spcPct val="90000"/>
              </a:lnSpc>
              <a:spcAft>
                <a:spcPts val="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lnSpc>
                <a:spcPct val="90000"/>
              </a:lnSpc>
              <a:spcAft>
                <a:spcPts val="600"/>
              </a:spcAft>
            </a:pPr>
            <a:r>
              <a:rPr lang="en-US" dirty="0">
                <a:latin typeface="Times New Roman" panose="02020603050405020304" pitchFamily="18" charset="0"/>
                <a:cs typeface="Times New Roman" panose="02020603050405020304" pitchFamily="18" charset="0"/>
              </a:rPr>
              <a:t>2. Operational Optimization: Improve the reliability and efficiency of railway operations by providing actionable insights derived from Lidar data, enabling proactive maintenance and infrastructure management.</a:t>
            </a:r>
          </a:p>
          <a:p>
            <a:pPr indent="-228600" algn="just">
              <a:lnSpc>
                <a:spcPct val="90000"/>
              </a:lnSpc>
              <a:spcAft>
                <a:spcPts val="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lnSpc>
                <a:spcPct val="90000"/>
              </a:lnSpc>
              <a:spcAft>
                <a:spcPts val="600"/>
              </a:spcAft>
            </a:pPr>
            <a:r>
              <a:rPr lang="en-US" dirty="0">
                <a:latin typeface="Times New Roman" panose="02020603050405020304" pitchFamily="18" charset="0"/>
                <a:cs typeface="Times New Roman" panose="02020603050405020304" pitchFamily="18" charset="0"/>
              </a:rPr>
              <a:t>3. Regulatory Compliance: Ensure compliance with railway safety regulations and standards by implementing state-of-the-art safety systems that meet or exceed industry requirements.</a:t>
            </a:r>
          </a:p>
          <a:p>
            <a:pPr algn="just">
              <a:lnSpc>
                <a:spcPct val="90000"/>
              </a:lnSpc>
              <a:spcAft>
                <a:spcPts val="600"/>
              </a:spcAft>
            </a:pPr>
            <a:endParaRPr lang="en-US" dirty="0">
              <a:latin typeface="Times New Roman" panose="02020603050405020304" pitchFamily="18" charset="0"/>
              <a:cs typeface="Times New Roman" panose="02020603050405020304" pitchFamily="18" charset="0"/>
            </a:endParaRPr>
          </a:p>
          <a:p>
            <a:pPr algn="just">
              <a:lnSpc>
                <a:spcPct val="90000"/>
              </a:lnSpc>
              <a:spcAft>
                <a:spcPts val="600"/>
              </a:spcAft>
            </a:pPr>
            <a:r>
              <a:rPr lang="en-US" dirty="0">
                <a:latin typeface="Times New Roman" panose="02020603050405020304" pitchFamily="18" charset="0"/>
                <a:cs typeface="Times New Roman" panose="02020603050405020304" pitchFamily="18" charset="0"/>
              </a:rPr>
              <a:t>4. Cost Reduction: Minimize operational costs associated with maintenance, repairs, and downtime by preventing accidents and disruptions through early detection and intervention.</a:t>
            </a:r>
          </a:p>
          <a:p>
            <a:pPr indent="-228600" algn="just">
              <a:lnSpc>
                <a:spcPct val="90000"/>
              </a:lnSpc>
              <a:spcAft>
                <a:spcPts val="600"/>
              </a:spcAf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lgn="just">
              <a:lnSpc>
                <a:spcPct val="90000"/>
              </a:lnSpc>
              <a:spcAft>
                <a:spcPts val="600"/>
              </a:spcAft>
            </a:pPr>
            <a:r>
              <a:rPr lang="en-US" dirty="0">
                <a:latin typeface="Times New Roman" panose="02020603050405020304" pitchFamily="18" charset="0"/>
                <a:cs typeface="Times New Roman" panose="02020603050405020304" pitchFamily="18" charset="0"/>
              </a:rPr>
              <a:t>5. Enhanced Passenger Safety: Enhance the safety and security of passengers and railway personnel by deploying advanced safety solutions that mitigate risks and provide timely warnings in the event of emergencies.</a:t>
            </a:r>
          </a:p>
        </p:txBody>
      </p:sp>
    </p:spTree>
    <p:extLst>
      <p:ext uri="{BB962C8B-B14F-4D97-AF65-F5344CB8AC3E}">
        <p14:creationId xmlns:p14="http://schemas.microsoft.com/office/powerpoint/2010/main" val="4067285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6D95C45F-15A3-16AF-CED5-6C8277676C12}"/>
              </a:ext>
            </a:extLst>
          </p:cNvPr>
          <p:cNvSpPr txBox="1"/>
          <p:nvPr/>
        </p:nvSpPr>
        <p:spPr>
          <a:xfrm>
            <a:off x="828161" y="238999"/>
            <a:ext cx="10515600" cy="4351338"/>
          </a:xfrm>
          <a:prstGeom prst="rect">
            <a:avLst/>
          </a:prstGeom>
        </p:spPr>
        <p:txBody>
          <a:bodyPr vert="horz" lIns="91440" tIns="45720" rIns="91440" bIns="45720" rtlCol="0">
            <a:noAutofit/>
          </a:bodyPr>
          <a:lstStyle/>
          <a:p>
            <a:pPr algn="just">
              <a:lnSpc>
                <a:spcPct val="150000"/>
              </a:lnSpc>
              <a:spcAft>
                <a:spcPts val="600"/>
              </a:spcAft>
            </a:pPr>
            <a:r>
              <a:rPr lang="en-US" sz="2000" b="1" dirty="0">
                <a:latin typeface="Times New Roman" panose="02020603050405020304" pitchFamily="18" charset="0"/>
                <a:cs typeface="Times New Roman" panose="02020603050405020304" pitchFamily="18" charset="0"/>
              </a:rPr>
              <a:t>SCOPE:</a:t>
            </a:r>
          </a:p>
          <a:p>
            <a:pPr indent="-228600" algn="just">
              <a:lnSpc>
                <a:spcPct val="150000"/>
              </a:lnSpc>
              <a:spcAft>
                <a:spcPts val="600"/>
              </a:spcAf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scope of your RailTel safety solutions project can be comprehensive, encompassing various aspects of railway safety and operational efficiency. Here's a breakdown of potential scope elements:</a:t>
            </a:r>
          </a:p>
          <a:p>
            <a:pPr algn="just">
              <a:lnSpc>
                <a:spcPct val="150000"/>
              </a:lnSpc>
              <a:spcAft>
                <a:spcPts val="600"/>
              </a:spcAft>
            </a:pPr>
            <a:r>
              <a:rPr lang="en-US" dirty="0">
                <a:latin typeface="Times New Roman" panose="02020603050405020304" pitchFamily="18" charset="0"/>
                <a:cs typeface="Times New Roman" panose="02020603050405020304" pitchFamily="18" charset="0"/>
              </a:rPr>
              <a:t>1. Safety Systems Implementation</a:t>
            </a:r>
          </a:p>
          <a:p>
            <a:pPr algn="just">
              <a:lnSpc>
                <a:spcPct val="150000"/>
              </a:lnSpc>
              <a:spcAft>
                <a:spcPts val="600"/>
              </a:spcAft>
            </a:pPr>
            <a:r>
              <a:rPr lang="en-US" dirty="0">
                <a:latin typeface="Times New Roman" panose="02020603050405020304" pitchFamily="18" charset="0"/>
                <a:cs typeface="Times New Roman" panose="02020603050405020304" pitchFamily="18" charset="0"/>
              </a:rPr>
              <a:t>2. Data Collection and Analysis</a:t>
            </a:r>
          </a:p>
          <a:p>
            <a:pPr algn="just">
              <a:lnSpc>
                <a:spcPct val="150000"/>
              </a:lnSpc>
              <a:spcAft>
                <a:spcPts val="600"/>
              </a:spcAft>
            </a:pPr>
            <a:r>
              <a:rPr lang="en-US" dirty="0">
                <a:latin typeface="Times New Roman" panose="02020603050405020304" pitchFamily="18" charset="0"/>
                <a:cs typeface="Times New Roman" panose="02020603050405020304" pitchFamily="18" charset="0"/>
              </a:rPr>
              <a:t>3. Technology Integration</a:t>
            </a:r>
          </a:p>
          <a:p>
            <a:pPr algn="just">
              <a:lnSpc>
                <a:spcPct val="150000"/>
              </a:lnSpc>
              <a:spcAft>
                <a:spcPts val="600"/>
              </a:spcAft>
            </a:pPr>
            <a:r>
              <a:rPr lang="en-US" dirty="0">
                <a:latin typeface="Times New Roman" panose="02020603050405020304" pitchFamily="18" charset="0"/>
                <a:cs typeface="Times New Roman" panose="02020603050405020304" pitchFamily="18" charset="0"/>
              </a:rPr>
              <a:t>4. Real-time Monitoring and Alerting</a:t>
            </a:r>
          </a:p>
          <a:p>
            <a:pPr algn="just">
              <a:lnSpc>
                <a:spcPct val="150000"/>
              </a:lnSpc>
              <a:spcAft>
                <a:spcPts val="600"/>
              </a:spcAft>
            </a:pPr>
            <a:r>
              <a:rPr lang="en-US" dirty="0">
                <a:latin typeface="Times New Roman" panose="02020603050405020304" pitchFamily="18" charset="0"/>
                <a:cs typeface="Times New Roman" panose="02020603050405020304" pitchFamily="18" charset="0"/>
              </a:rPr>
              <a:t>5. Maintenance Planning and Management</a:t>
            </a:r>
          </a:p>
          <a:p>
            <a:pPr algn="just">
              <a:lnSpc>
                <a:spcPct val="150000"/>
              </a:lnSpc>
              <a:spcAft>
                <a:spcPts val="600"/>
              </a:spcAft>
            </a:pPr>
            <a:r>
              <a:rPr lang="en-US" dirty="0">
                <a:latin typeface="Times New Roman" panose="02020603050405020304" pitchFamily="18" charset="0"/>
                <a:cs typeface="Times New Roman" panose="02020603050405020304" pitchFamily="18" charset="0"/>
              </a:rPr>
              <a:t>6. Regulatory Compliance</a:t>
            </a:r>
          </a:p>
          <a:p>
            <a:pPr algn="just">
              <a:lnSpc>
                <a:spcPct val="150000"/>
              </a:lnSpc>
              <a:spcAft>
                <a:spcPts val="600"/>
              </a:spcAft>
            </a:pPr>
            <a:r>
              <a:rPr lang="en-US" dirty="0">
                <a:latin typeface="Times New Roman" panose="02020603050405020304" pitchFamily="18" charset="0"/>
                <a:cs typeface="Times New Roman" panose="02020603050405020304" pitchFamily="18" charset="0"/>
              </a:rPr>
              <a:t>7. User Interface and Visualization</a:t>
            </a:r>
          </a:p>
          <a:p>
            <a:pPr algn="just">
              <a:lnSpc>
                <a:spcPct val="150000"/>
              </a:lnSpc>
              <a:spcAft>
                <a:spcPts val="600"/>
              </a:spcAft>
            </a:pPr>
            <a:r>
              <a:rPr lang="en-US" dirty="0">
                <a:latin typeface="Times New Roman" panose="02020603050405020304" pitchFamily="18" charset="0"/>
                <a:cs typeface="Times New Roman" panose="02020603050405020304" pitchFamily="18" charset="0"/>
              </a:rPr>
              <a:t>8. Training and Support</a:t>
            </a:r>
          </a:p>
          <a:p>
            <a:pPr algn="just">
              <a:lnSpc>
                <a:spcPct val="150000"/>
              </a:lnSpc>
              <a:spcAft>
                <a:spcPts val="600"/>
              </a:spcAft>
            </a:pPr>
            <a:r>
              <a:rPr lang="en-US" dirty="0">
                <a:latin typeface="Times New Roman" panose="02020603050405020304" pitchFamily="18" charset="0"/>
                <a:cs typeface="Times New Roman" panose="02020603050405020304" pitchFamily="18" charset="0"/>
              </a:rPr>
              <a:t>9. Scalability and Future Expansion</a:t>
            </a:r>
          </a:p>
          <a:p>
            <a:pPr algn="just">
              <a:lnSpc>
                <a:spcPct val="150000"/>
              </a:lnSpc>
              <a:spcAft>
                <a:spcPts val="600"/>
              </a:spcAft>
            </a:pPr>
            <a:r>
              <a:rPr lang="en-US" dirty="0">
                <a:latin typeface="Times New Roman" panose="02020603050405020304" pitchFamily="18" charset="0"/>
                <a:cs typeface="Times New Roman" panose="02020603050405020304" pitchFamily="18" charset="0"/>
              </a:rPr>
              <a:t>10. Partnerships and Collaboration</a:t>
            </a:r>
          </a:p>
        </p:txBody>
      </p:sp>
    </p:spTree>
    <p:extLst>
      <p:ext uri="{BB962C8B-B14F-4D97-AF65-F5344CB8AC3E}">
        <p14:creationId xmlns:p14="http://schemas.microsoft.com/office/powerpoint/2010/main" val="3607877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extBox 4">
            <a:extLst>
              <a:ext uri="{FF2B5EF4-FFF2-40B4-BE49-F238E27FC236}">
                <a16:creationId xmlns:a16="http://schemas.microsoft.com/office/drawing/2014/main" id="{6A086F82-3834-C5A1-1E35-4F2D8EBCF2B6}"/>
              </a:ext>
            </a:extLst>
          </p:cNvPr>
          <p:cNvGraphicFramePr/>
          <p:nvPr>
            <p:extLst>
              <p:ext uri="{D42A27DB-BD31-4B8C-83A1-F6EECF244321}">
                <p14:modId xmlns:p14="http://schemas.microsoft.com/office/powerpoint/2010/main" val="1628293940"/>
              </p:ext>
            </p:extLst>
          </p:nvPr>
        </p:nvGraphicFramePr>
        <p:xfrm>
          <a:off x="607380" y="1003177"/>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6243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nt">
            <a:extLst>
              <a:ext uri="{FF2B5EF4-FFF2-40B4-BE49-F238E27FC236}">
                <a16:creationId xmlns:a16="http://schemas.microsoft.com/office/drawing/2014/main" id="{3B1FBD85-8991-2A31-6956-1A07186D5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13367" y="-2"/>
            <a:ext cx="1078633"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252BC7B-4F7B-6E34-71DB-D06EFE32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56" y="0"/>
            <a:ext cx="11423904"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12F97F52-C578-5AB2-B699-50008FCBA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0" y="0"/>
            <a:ext cx="11427028" cy="2284810"/>
          </a:xfrm>
          <a:prstGeom prst="rect">
            <a:avLst/>
          </a:prstGeom>
          <a:ln>
            <a:noFill/>
          </a:ln>
          <a:effectLst>
            <a:outerShdw blurRad="304800" dist="114300" dir="5460000" sx="92000" sy="92000" algn="t" rotWithShape="0">
              <a:srgbClr val="000000">
                <a:alpha val="18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0B0EFA1-75F7-D8C0-CEE6-9CD9A300026B}"/>
              </a:ext>
            </a:extLst>
          </p:cNvPr>
          <p:cNvSpPr txBox="1"/>
          <p:nvPr/>
        </p:nvSpPr>
        <p:spPr>
          <a:xfrm>
            <a:off x="761800" y="248575"/>
            <a:ext cx="9590349" cy="6014078"/>
          </a:xfrm>
          <a:prstGeom prst="rect">
            <a:avLst/>
          </a:prstGeom>
        </p:spPr>
        <p:txBody>
          <a:bodyPr vert="horz" lIns="91440" tIns="45720" rIns="91440" bIns="45720" rtlCol="0" anchor="ctr">
            <a:normAutofit fontScale="92500" lnSpcReduction="20000"/>
          </a:bodyPr>
          <a:lstStyle/>
          <a:p>
            <a:pPr algn="just">
              <a:lnSpc>
                <a:spcPct val="150000"/>
              </a:lnSpc>
              <a:spcAft>
                <a:spcPts val="600"/>
              </a:spcAft>
            </a:pPr>
            <a:r>
              <a:rPr lang="en-US" b="1" dirty="0">
                <a:latin typeface="Times New Roman" panose="02020603050405020304" pitchFamily="18" charset="0"/>
                <a:cs typeface="Times New Roman" panose="02020603050405020304" pitchFamily="18" charset="0"/>
              </a:rPr>
              <a:t>LITERATURE REVIEW: </a:t>
            </a:r>
          </a:p>
          <a:p>
            <a:pPr algn="just">
              <a:lnSpc>
                <a:spcPct val="150000"/>
              </a:lnSpc>
              <a:spcAft>
                <a:spcPts val="600"/>
              </a:spcAft>
            </a:pPr>
            <a:r>
              <a:rPr lang="en-US" dirty="0">
                <a:latin typeface="Times New Roman" panose="02020603050405020304" pitchFamily="18" charset="0"/>
                <a:cs typeface="Times New Roman" panose="02020603050405020304" pitchFamily="18" charset="0"/>
              </a:rPr>
              <a:t>	Our research involved studying various existing mechanisms for obstacle detection and avoidance in robots. Detecting and avoiding obstacles is critical for the safety and functionality of autonomous mobile robots operating in uncertain environments. While humans find obstacle detection intuitive, it poses significant challenges for robots. </a:t>
            </a:r>
          </a:p>
          <a:p>
            <a:pPr algn="just">
              <a:lnSpc>
                <a:spcPct val="150000"/>
              </a:lnSpc>
              <a:spcAft>
                <a:spcPts val="600"/>
              </a:spcAft>
            </a:pPr>
            <a:r>
              <a:rPr lang="en-US" dirty="0">
                <a:latin typeface="Times New Roman" panose="02020603050405020304" pitchFamily="18" charset="0"/>
                <a:cs typeface="Times New Roman" panose="02020603050405020304" pitchFamily="18" charset="0"/>
              </a:rPr>
              <a:t>	In our review, we found a wide array of sensors and algorithms proposed for obstacle detection and avoidance. Ultrasonic sensors emerged as a common choice for detecting obstacles due to their reliability and affordability. Additionally, vision systems have been instrumental in enhancing a robot's capabilities for complex tasks. </a:t>
            </a:r>
          </a:p>
          <a:p>
            <a:pPr algn="just">
              <a:lnSpc>
                <a:spcPct val="150000"/>
              </a:lnSpc>
              <a:spcAft>
                <a:spcPts val="600"/>
              </a:spcAft>
            </a:pPr>
            <a:r>
              <a:rPr lang="en-US" dirty="0">
                <a:latin typeface="Times New Roman" panose="02020603050405020304" pitchFamily="18" charset="0"/>
                <a:cs typeface="Times New Roman" panose="02020603050405020304" pitchFamily="18" charset="0"/>
              </a:rPr>
              <a:t>	One notable project, "Avoidance of Railway Accidents," focused on developing a wheeled autonomous platform capable of avoiding obstacles. This platform, designed for educational, research, or industrial purposes, serves as a versatile tool for learning microcontroller programming, sensor characteristics, and motor control. </a:t>
            </a:r>
          </a:p>
          <a:p>
            <a:pPr algn="just">
              <a:lnSpc>
                <a:spcPct val="150000"/>
              </a:lnSpc>
              <a:spcAft>
                <a:spcPts val="600"/>
              </a:spcAft>
            </a:pPr>
            <a:r>
              <a:rPr lang="en-US" dirty="0">
                <a:latin typeface="Times New Roman" panose="02020603050405020304" pitchFamily="18" charset="0"/>
                <a:cs typeface="Times New Roman" panose="02020603050405020304" pitchFamily="18" charset="0"/>
              </a:rPr>
              <a:t>	we will leverage ultrasonic range finders to detect and map obstacles, thereby preventing collisions. By incorporating sensors and algorithms inspired by previous research, we aim to create a robust obstacle-avoidance system tailored to the specific requirements of our project. </a:t>
            </a:r>
          </a:p>
        </p:txBody>
      </p:sp>
    </p:spTree>
    <p:extLst>
      <p:ext uri="{BB962C8B-B14F-4D97-AF65-F5344CB8AC3E}">
        <p14:creationId xmlns:p14="http://schemas.microsoft.com/office/powerpoint/2010/main" val="736492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4" name="Rectangle 1127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5" name="Picture 13">
            <a:hlinkClick r:id="rId2"/>
            <a:extLst>
              <a:ext uri="{FF2B5EF4-FFF2-40B4-BE49-F238E27FC236}">
                <a16:creationId xmlns:a16="http://schemas.microsoft.com/office/drawing/2014/main" id="{28270E70-8C4C-CAD2-A7A3-2F3406E2A7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16" b="-1"/>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275" name="Rectangle 1127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2">
            <a:extLst>
              <a:ext uri="{FF2B5EF4-FFF2-40B4-BE49-F238E27FC236}">
                <a16:creationId xmlns:a16="http://schemas.microsoft.com/office/drawing/2014/main" id="{3329D19C-91A7-F52E-C988-50444743EABA}"/>
              </a:ext>
            </a:extLst>
          </p:cNvPr>
          <p:cNvSpPr>
            <a:spLocks noChangeArrowheads="1"/>
          </p:cNvSpPr>
          <p:nvPr/>
        </p:nvSpPr>
        <p:spPr bwMode="auto">
          <a:xfrm>
            <a:off x="7531610" y="365125"/>
            <a:ext cx="3822189" cy="189991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lnSpc>
                <a:spcPct val="90000"/>
              </a:lnSpc>
              <a:spcBef>
                <a:spcPct val="0"/>
              </a:spcBef>
              <a:spcAft>
                <a:spcPts val="600"/>
              </a:spcAft>
              <a:buClrTx/>
              <a:buSzTx/>
              <a:tabLst/>
            </a:pPr>
            <a:r>
              <a:rPr kumimoji="0" lang="en-US" altLang="en-US" sz="3400" b="1" i="0" u="none" strike="noStrike" cap="none" normalizeH="0" baseline="0">
                <a:ln>
                  <a:noFill/>
                </a:ln>
                <a:effectLst/>
                <a:latin typeface="+mj-lt"/>
                <a:ea typeface="+mj-ea"/>
                <a:cs typeface="+mj-cs"/>
              </a:rPr>
              <a:t>Some live images :</a:t>
            </a:r>
            <a:endParaRPr kumimoji="0" lang="en-US" altLang="en-US" sz="3400" b="0" i="0" u="none" strike="noStrike" cap="none" normalizeH="0" baseline="0">
              <a:ln>
                <a:noFill/>
              </a:ln>
              <a:effectLst/>
              <a:latin typeface="+mj-lt"/>
              <a:ea typeface="+mj-ea"/>
              <a:cs typeface="+mj-cs"/>
            </a:endParaRPr>
          </a:p>
          <a:p>
            <a:pPr marL="0" marR="0" lvl="0" indent="0" fontAlgn="base">
              <a:lnSpc>
                <a:spcPct val="90000"/>
              </a:lnSpc>
              <a:spcBef>
                <a:spcPct val="0"/>
              </a:spcBef>
              <a:spcAft>
                <a:spcPts val="600"/>
              </a:spcAft>
              <a:buClrTx/>
              <a:buSzTx/>
              <a:tabLst/>
            </a:pPr>
            <a:r>
              <a:rPr kumimoji="0" lang="en-US" altLang="en-US" sz="3400" b="1" i="0" u="none" strike="noStrike" cap="none" normalizeH="0" baseline="0">
                <a:ln>
                  <a:noFill/>
                </a:ln>
                <a:effectLst/>
                <a:latin typeface="+mj-lt"/>
                <a:ea typeface="+mj-ea"/>
                <a:cs typeface="+mj-cs"/>
              </a:rPr>
              <a:t>IR Infrared Obstacle Sensor Module</a:t>
            </a:r>
            <a:endParaRPr kumimoji="0" lang="en-US" altLang="en-US" sz="3400" b="0" i="0" u="none" strike="noStrike" cap="none" normalizeH="0" baseline="0">
              <a:ln>
                <a:noFill/>
              </a:ln>
              <a:effectLst/>
              <a:latin typeface="+mj-lt"/>
              <a:ea typeface="+mj-ea"/>
              <a:cs typeface="+mj-cs"/>
            </a:endParaRPr>
          </a:p>
          <a:p>
            <a:pPr marL="0" marR="0" lvl="0" indent="0" fontAlgn="base">
              <a:lnSpc>
                <a:spcPct val="90000"/>
              </a:lnSpc>
              <a:spcBef>
                <a:spcPct val="0"/>
              </a:spcBef>
              <a:spcAft>
                <a:spcPts val="600"/>
              </a:spcAft>
              <a:buClrTx/>
              <a:buSzTx/>
              <a:tabLst/>
            </a:pPr>
            <a:endParaRPr kumimoji="0" lang="en-US" altLang="en-US" sz="3400" b="0" i="0" u="none" strike="noStrike" cap="none" normalizeH="0" baseline="0">
              <a:ln>
                <a:noFill/>
              </a:ln>
              <a:effectLst/>
              <a:latin typeface="+mj-lt"/>
              <a:ea typeface="+mj-ea"/>
              <a:cs typeface="+mj-cs"/>
            </a:endParaRPr>
          </a:p>
        </p:txBody>
      </p:sp>
      <p:sp>
        <p:nvSpPr>
          <p:cNvPr id="3" name="Rectangle 3">
            <a:extLst>
              <a:ext uri="{FF2B5EF4-FFF2-40B4-BE49-F238E27FC236}">
                <a16:creationId xmlns:a16="http://schemas.microsoft.com/office/drawing/2014/main" id="{9EA90611-C391-A04E-FB52-A9146C0EE9F1}"/>
              </a:ext>
            </a:extLst>
          </p:cNvPr>
          <p:cNvSpPr>
            <a:spLocks noChangeArrowheads="1"/>
          </p:cNvSpPr>
          <p:nvPr/>
        </p:nvSpPr>
        <p:spPr bwMode="auto">
          <a:xfrm>
            <a:off x="7531610" y="2434201"/>
            <a:ext cx="3822189" cy="3742762"/>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400" b="0" i="0" u="none" strike="noStrike" cap="none" normalizeH="0" baseline="0">
                <a:ln>
                  <a:noFill/>
                </a:ln>
                <a:effectLst/>
              </a:rPr>
              <a:t>This Sensor module sends Infrared </a:t>
            </a:r>
            <a:r>
              <a:rPr kumimoji="0" lang="en-US" altLang="en-US" sz="1400" b="0" i="0" u="none" strike="noStrike" cap="none" normalizeH="0" baseline="0">
                <a:ln>
                  <a:noFill/>
                </a:ln>
                <a:effectLst/>
                <a:hlinkClick r:id="rId4"/>
              </a:rPr>
              <a:t>light</a:t>
            </a:r>
            <a:r>
              <a:rPr kumimoji="0" lang="en-US" altLang="en-US" sz="1400" b="0" i="0" u="none" strike="noStrike" cap="none" normalizeH="0" baseline="0">
                <a:ln>
                  <a:noFill/>
                </a:ln>
                <a:effectLst/>
              </a:rPr>
              <a:t> (which can’t seen through naked eye) through IR </a:t>
            </a:r>
            <a:r>
              <a:rPr kumimoji="0" lang="en-US" altLang="en-US" sz="1400" b="0" i="0" u="none" strike="noStrike" cap="none" normalizeH="0" baseline="0">
                <a:ln>
                  <a:noFill/>
                </a:ln>
                <a:effectLst/>
                <a:hlinkClick r:id="rId5"/>
              </a:rPr>
              <a:t>LED</a:t>
            </a:r>
            <a:r>
              <a:rPr kumimoji="0" lang="en-US" altLang="en-US" sz="1400" b="0" i="0" u="none" strike="noStrike" cap="none" normalizeH="0" baseline="0">
                <a:ln>
                  <a:noFill/>
                </a:ln>
                <a:effectLst/>
              </a:rPr>
              <a:t> and detects bounce back or Reflected</a:t>
            </a:r>
            <a:r>
              <a:rPr lang="en-US" altLang="en-US" sz="1400"/>
              <a:t> </a:t>
            </a:r>
            <a:r>
              <a:rPr kumimoji="0" lang="en-US" altLang="en-US" sz="1400" b="0" i="0" u="none" strike="noStrike" cap="none" normalizeH="0" baseline="0">
                <a:ln>
                  <a:noFill/>
                </a:ln>
                <a:effectLst/>
              </a:rPr>
              <a:t>Infrared light waves from objects with IR Receiver (Photo diode). Here Current flow from photodiode differs according to the Received</a:t>
            </a:r>
            <a:r>
              <a:rPr lang="en-US" altLang="en-US" sz="1400"/>
              <a:t> </a:t>
            </a:r>
            <a:r>
              <a:rPr kumimoji="0" lang="en-US" altLang="en-US" sz="1400" b="0" i="0" u="none" strike="noStrike" cap="none" normalizeH="0" baseline="0">
                <a:ln>
                  <a:noFill/>
                </a:ln>
                <a:effectLst/>
              </a:rPr>
              <a:t>IR light. IC LM393 comparator gives output with respect to voltage from Variable Resistor (Detection Distance Adjustment) and</a:t>
            </a:r>
            <a:r>
              <a:rPr lang="en-US" altLang="en-US" sz="1400"/>
              <a:t> </a:t>
            </a:r>
            <a:r>
              <a:rPr kumimoji="0" lang="en-US" altLang="en-US" sz="1400" b="0" i="0" u="none" strike="noStrike" cap="none" normalizeH="0" baseline="0">
                <a:ln>
                  <a:noFill/>
                </a:ln>
                <a:effectLst/>
              </a:rPr>
              <a:t>IR Receiver diode. On IR sensor module there is a output LED which indicates the detection of obstacle. If LED ON – obstacle detected or </a:t>
            </a:r>
            <a:r>
              <a:rPr lang="en-US" altLang="en-US" sz="1400"/>
              <a:t> </a:t>
            </a:r>
            <a:r>
              <a:rPr kumimoji="0" lang="en-US" altLang="en-US" sz="1400" b="0" i="0" u="none" strike="noStrike" cap="none" normalizeH="0" baseline="0">
                <a:ln>
                  <a:noFill/>
                </a:ln>
                <a:effectLst/>
              </a:rPr>
              <a:t>LED OFF – no obstacle in range. We can use this module as Digital output sensor or Analog output Sensor with changes in Arduino Wiring</a:t>
            </a:r>
            <a:r>
              <a:rPr lang="en-US" altLang="en-US" sz="1400"/>
              <a:t> </a:t>
            </a:r>
            <a:r>
              <a:rPr kumimoji="0" lang="en-US" altLang="en-US" sz="1400" b="0" i="0" u="none" strike="noStrike" cap="none" normalizeH="0" baseline="0">
                <a:ln>
                  <a:noFill/>
                </a:ln>
                <a:effectLst/>
              </a:rPr>
              <a:t>and Code. </a:t>
            </a:r>
          </a:p>
        </p:txBody>
      </p:sp>
    </p:spTree>
    <p:extLst>
      <p:ext uri="{BB962C8B-B14F-4D97-AF65-F5344CB8AC3E}">
        <p14:creationId xmlns:p14="http://schemas.microsoft.com/office/powerpoint/2010/main" val="3074995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2">
            <a:hlinkClick r:id="rId2"/>
            <a:extLst>
              <a:ext uri="{FF2B5EF4-FFF2-40B4-BE49-F238E27FC236}">
                <a16:creationId xmlns:a16="http://schemas.microsoft.com/office/drawing/2014/main" id="{24BF1B97-1CA5-5CEB-9121-125AFA57C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57150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12289" name="Picture 11">
            <a:hlinkClick r:id="rId4"/>
            <a:extLst>
              <a:ext uri="{FF2B5EF4-FFF2-40B4-BE49-F238E27FC236}">
                <a16:creationId xmlns:a16="http://schemas.microsoft.com/office/drawing/2014/main" id="{F66BC1DA-2E77-2911-2CA3-FFF71D3B05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695700"/>
            <a:ext cx="5715000" cy="3238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FF0FD9AE-2F77-FD85-2164-51931319D4ED}"/>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904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Arduino IR Sensor Module Wiring</a:t>
            </a:r>
            <a:endParaRPr kumimoji="0" lang="en-US" altLang="en-US" sz="1600" b="0" i="0" u="none" strike="noStrike" cap="none" normalizeH="0" baseline="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For Analog Output</a:t>
            </a:r>
            <a:endParaRPr kumimoji="0" lang="en-US" altLang="en-US" sz="1300" b="0" i="0" u="none" strike="noStrike" cap="none" normalizeH="0" baseline="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EC940F83-AB0A-D950-D47D-FB60FF6B3D70}"/>
              </a:ext>
            </a:extLst>
          </p:cNvPr>
          <p:cNvSpPr>
            <a:spLocks noChangeArrowheads="1"/>
          </p:cNvSpPr>
          <p:nvPr/>
        </p:nvSpPr>
        <p:spPr bwMode="auto">
          <a:xfrm>
            <a:off x="64008" y="383286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904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333333"/>
                </a:solidFill>
                <a:effectLst/>
                <a:latin typeface="Lato" panose="020F0502020204030203" pitchFamily="34" charset="0"/>
                <a:ea typeface="Times New Roman" panose="02020603050405020304" pitchFamily="18" charset="0"/>
                <a:cs typeface="Times New Roman" panose="02020603050405020304" pitchFamily="18" charset="0"/>
              </a:rPr>
              <a:t>For Digital Output</a:t>
            </a:r>
            <a:endParaRPr kumimoji="0" lang="en-US" altLang="en-US" sz="13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04348EA1-B945-0C66-9271-C4F521040EDE}"/>
              </a:ext>
            </a:extLst>
          </p:cNvPr>
          <p:cNvSpPr>
            <a:spLocks noChangeArrowheads="1"/>
          </p:cNvSpPr>
          <p:nvPr/>
        </p:nvSpPr>
        <p:spPr bwMode="auto">
          <a:xfrm>
            <a:off x="0" y="69342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478118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2074</TotalTime>
  <Words>2066</Words>
  <Application>Microsoft Office PowerPoint</Application>
  <PresentationFormat>Widescreen</PresentationFormat>
  <Paragraphs>92</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Courier New</vt:lpstr>
      <vt:lpstr>Lato</vt:lpstr>
      <vt:lpstr>Times New Roman</vt:lpstr>
      <vt:lpstr>Office Theme</vt:lpstr>
      <vt:lpstr>RAILTEL SAFETY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vt:lpstr>
      <vt:lpstr>Block Diagram:</vt:lpstr>
      <vt:lpstr>Working:</vt:lpstr>
      <vt:lpstr>PowerPoint Presentation</vt:lpstr>
      <vt:lpstr>Flow-Chart (Hardware Implementation):</vt:lpstr>
      <vt:lpstr>USE CASE DIAGRAM </vt:lpstr>
      <vt:lpstr>ACTIVITY DIAGRAM </vt:lpstr>
      <vt:lpstr>Microcontroller:</vt:lpstr>
      <vt:lpstr>Motor Drivers (L293D 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RAILTEL SAFETY SOLUTIONS</dc:title>
  <dc:creator>DESIREDDY MAHISWAR REDDY</dc:creator>
  <cp:lastModifiedBy>DESIREDDY MAHISWAR REDDY</cp:lastModifiedBy>
  <cp:revision>13</cp:revision>
  <dcterms:created xsi:type="dcterms:W3CDTF">2023-11-24T06:55:24Z</dcterms:created>
  <dcterms:modified xsi:type="dcterms:W3CDTF">2024-03-07T05:51:17Z</dcterms:modified>
</cp:coreProperties>
</file>